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41"/>
  </p:notesMasterIdLst>
  <p:sldIdLst>
    <p:sldId id="617" r:id="rId3"/>
    <p:sldId id="400" r:id="rId4"/>
    <p:sldId id="612" r:id="rId5"/>
    <p:sldId id="640" r:id="rId6"/>
    <p:sldId id="641" r:id="rId7"/>
    <p:sldId id="613" r:id="rId8"/>
    <p:sldId id="614" r:id="rId9"/>
    <p:sldId id="615" r:id="rId10"/>
    <p:sldId id="606" r:id="rId11"/>
    <p:sldId id="611" r:id="rId12"/>
    <p:sldId id="623" r:id="rId13"/>
    <p:sldId id="607" r:id="rId14"/>
    <p:sldId id="608" r:id="rId15"/>
    <p:sldId id="633" r:id="rId16"/>
    <p:sldId id="637" r:id="rId17"/>
    <p:sldId id="609" r:id="rId18"/>
    <p:sldId id="650" r:id="rId19"/>
    <p:sldId id="634" r:id="rId20"/>
    <p:sldId id="610" r:id="rId21"/>
    <p:sldId id="635" r:id="rId22"/>
    <p:sldId id="648" r:id="rId23"/>
    <p:sldId id="603" r:id="rId24"/>
    <p:sldId id="624" r:id="rId25"/>
    <p:sldId id="625" r:id="rId26"/>
    <p:sldId id="631" r:id="rId27"/>
    <p:sldId id="535" r:id="rId28"/>
    <p:sldId id="572" r:id="rId29"/>
    <p:sldId id="524" r:id="rId30"/>
    <p:sldId id="525" r:id="rId31"/>
    <p:sldId id="646" r:id="rId32"/>
    <p:sldId id="618" r:id="rId33"/>
    <p:sldId id="619" r:id="rId34"/>
    <p:sldId id="620" r:id="rId35"/>
    <p:sldId id="621" r:id="rId36"/>
    <p:sldId id="622" r:id="rId37"/>
    <p:sldId id="647" r:id="rId38"/>
    <p:sldId id="649" r:id="rId39"/>
    <p:sldId id="504"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81438" autoAdjust="0"/>
  </p:normalViewPr>
  <p:slideViewPr>
    <p:cSldViewPr snapToGrid="0">
      <p:cViewPr varScale="1">
        <p:scale>
          <a:sx n="54" d="100"/>
          <a:sy n="54" d="100"/>
        </p:scale>
        <p:origin x="118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8276F-86A2-4C07-8E93-8F3F5C967182}" type="datetimeFigureOut">
              <a:rPr lang="zh-CN" altLang="en-US" smtClean="0"/>
              <a:t>2023/9/4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A8C26-EFB6-4F9E-854D-AEC636D408C5}" type="slidenum">
              <a:rPr lang="zh-CN" altLang="en-US" smtClean="0"/>
              <a:t>‹#›</a:t>
            </a:fld>
            <a:endParaRPr lang="zh-CN" altLang="en-US"/>
          </a:p>
        </p:txBody>
      </p:sp>
    </p:spTree>
    <p:extLst>
      <p:ext uri="{BB962C8B-B14F-4D97-AF65-F5344CB8AC3E}">
        <p14:creationId xmlns:p14="http://schemas.microsoft.com/office/powerpoint/2010/main" val="126111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4A8C26-EFB6-4F9E-854D-AEC636D408C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3809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err="1">
                <a:latin typeface="宋体" panose="02010600030101010101" pitchFamily="2" charset="-122"/>
                <a:ea typeface="宋体" panose="02010600030101010101" pitchFamily="2" charset="-122"/>
                <a:cs typeface="微软雅黑"/>
              </a:rPr>
              <a:t>bootfs</a:t>
            </a:r>
            <a:r>
              <a:rPr lang="en-US" altLang="zh-CN" sz="1200" b="1" dirty="0">
                <a:latin typeface="宋体" panose="02010600030101010101" pitchFamily="2" charset="-122"/>
                <a:ea typeface="宋体" panose="02010600030101010101" pitchFamily="2" charset="-122"/>
                <a:cs typeface="微软雅黑"/>
              </a:rPr>
              <a:t>(boot file system)</a:t>
            </a:r>
            <a:r>
              <a:rPr lang="zh-CN" altLang="en-US" sz="1200" b="1" dirty="0">
                <a:latin typeface="宋体" panose="02010600030101010101" pitchFamily="2" charset="-122"/>
                <a:ea typeface="宋体" panose="02010600030101010101" pitchFamily="2" charset="-122"/>
                <a:cs typeface="微软雅黑"/>
              </a:rPr>
              <a:t>主要包含</a:t>
            </a:r>
            <a:r>
              <a:rPr lang="en-US" altLang="zh-CN" sz="1200" b="1" dirty="0">
                <a:solidFill>
                  <a:srgbClr val="FF0000"/>
                </a:solidFill>
                <a:latin typeface="宋体" panose="02010600030101010101" pitchFamily="2" charset="-122"/>
                <a:ea typeface="宋体" panose="02010600030101010101" pitchFamily="2" charset="-122"/>
                <a:cs typeface="微软雅黑"/>
              </a:rPr>
              <a:t>bootloader</a:t>
            </a:r>
            <a:r>
              <a:rPr lang="zh-CN" altLang="en-US" sz="1200" b="1" dirty="0">
                <a:solidFill>
                  <a:srgbClr val="FF0000"/>
                </a:solidFill>
                <a:latin typeface="宋体" panose="02010600030101010101" pitchFamily="2" charset="-122"/>
                <a:ea typeface="宋体" panose="02010600030101010101" pitchFamily="2" charset="-122"/>
                <a:cs typeface="微软雅黑"/>
              </a:rPr>
              <a:t>和</a:t>
            </a:r>
            <a:r>
              <a:rPr lang="en-US" altLang="zh-CN" sz="1200" b="1" dirty="0">
                <a:solidFill>
                  <a:srgbClr val="FF0000"/>
                </a:solidFill>
                <a:latin typeface="宋体" panose="02010600030101010101" pitchFamily="2" charset="-122"/>
                <a:ea typeface="宋体" panose="02010600030101010101" pitchFamily="2" charset="-122"/>
                <a:cs typeface="微软雅黑"/>
              </a:rPr>
              <a:t>kernel</a:t>
            </a:r>
            <a:r>
              <a:rPr lang="en-US" altLang="zh-CN" sz="1200" b="1" dirty="0">
                <a:latin typeface="宋体" panose="02010600030101010101" pitchFamily="2" charset="-122"/>
                <a:ea typeface="宋体" panose="02010600030101010101" pitchFamily="2" charset="-122"/>
                <a:cs typeface="微软雅黑"/>
              </a:rPr>
              <a:t>, bootloader</a:t>
            </a:r>
            <a:r>
              <a:rPr lang="zh-CN" altLang="en-US" sz="1200" b="1" dirty="0">
                <a:latin typeface="宋体" panose="02010600030101010101" pitchFamily="2" charset="-122"/>
                <a:ea typeface="宋体" panose="02010600030101010101" pitchFamily="2" charset="-122"/>
                <a:cs typeface="微软雅黑"/>
              </a:rPr>
              <a:t>主要是引导加载</a:t>
            </a:r>
            <a:r>
              <a:rPr lang="en-US" altLang="zh-CN" sz="1200" b="1" dirty="0">
                <a:latin typeface="宋体" panose="02010600030101010101" pitchFamily="2" charset="-122"/>
                <a:ea typeface="宋体" panose="02010600030101010101" pitchFamily="2" charset="-122"/>
                <a:cs typeface="微软雅黑"/>
              </a:rPr>
              <a:t>kernel</a:t>
            </a:r>
            <a:r>
              <a:rPr lang="zh-CN" altLang="en-US" sz="1200" b="1" dirty="0">
                <a:latin typeface="宋体" panose="02010600030101010101" pitchFamily="2" charset="-122"/>
                <a:ea typeface="宋体" panose="02010600030101010101" pitchFamily="2" charset="-122"/>
                <a:cs typeface="微软雅黑"/>
              </a:rPr>
              <a:t>，当</a:t>
            </a:r>
            <a:r>
              <a:rPr lang="en-US" altLang="zh-CN" sz="1200" b="1" dirty="0">
                <a:latin typeface="宋体" panose="02010600030101010101" pitchFamily="2" charset="-122"/>
                <a:ea typeface="宋体" panose="02010600030101010101" pitchFamily="2" charset="-122"/>
                <a:cs typeface="微软雅黑"/>
              </a:rPr>
              <a:t>boot</a:t>
            </a:r>
            <a:r>
              <a:rPr lang="zh-CN" altLang="en-US" sz="1200" b="1" dirty="0">
                <a:latin typeface="宋体" panose="02010600030101010101" pitchFamily="2" charset="-122"/>
                <a:ea typeface="宋体" panose="02010600030101010101" pitchFamily="2" charset="-122"/>
                <a:cs typeface="微软雅黑"/>
              </a:rPr>
              <a:t>加载完成之后整个内核就都在内存中了，此时内存的使用权已由</a:t>
            </a:r>
            <a:r>
              <a:rPr lang="en-US" altLang="zh-CN" sz="1200" b="1" dirty="0" err="1">
                <a:latin typeface="宋体" panose="02010600030101010101" pitchFamily="2" charset="-122"/>
                <a:ea typeface="宋体" panose="02010600030101010101" pitchFamily="2" charset="-122"/>
                <a:cs typeface="微软雅黑"/>
              </a:rPr>
              <a:t>bootfs</a:t>
            </a:r>
            <a:r>
              <a:rPr lang="zh-CN" altLang="en-US" sz="1200" b="1" dirty="0">
                <a:latin typeface="宋体" panose="02010600030101010101" pitchFamily="2" charset="-122"/>
                <a:ea typeface="宋体" panose="02010600030101010101" pitchFamily="2" charset="-122"/>
                <a:cs typeface="微软雅黑"/>
              </a:rPr>
              <a:t>转交给内核，此时系统也会卸载</a:t>
            </a:r>
            <a:r>
              <a:rPr lang="en-US" altLang="zh-CN" sz="1200" b="1" dirty="0" err="1">
                <a:latin typeface="宋体" panose="02010600030101010101" pitchFamily="2" charset="-122"/>
                <a:ea typeface="宋体" panose="02010600030101010101" pitchFamily="2" charset="-122"/>
                <a:cs typeface="微软雅黑"/>
              </a:rPr>
              <a:t>bootfs</a:t>
            </a:r>
            <a:endParaRPr lang="en-US" altLang="zh-CN" sz="1200" b="1" dirty="0">
              <a:latin typeface="宋体" panose="02010600030101010101" pitchFamily="2" charset="-122"/>
              <a:ea typeface="宋体" panose="02010600030101010101" pitchFamily="2" charset="-122"/>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21212"/>
                </a:solidFill>
                <a:effectLst/>
                <a:latin typeface="-apple-system"/>
              </a:rPr>
              <a:t>根文件系统首先是内核启动时所</a:t>
            </a:r>
            <a:r>
              <a:rPr lang="en-US" altLang="zh-CN" b="1" i="0" dirty="0">
                <a:solidFill>
                  <a:srgbClr val="121212"/>
                </a:solidFill>
                <a:effectLst/>
                <a:latin typeface="-apple-system"/>
              </a:rPr>
              <a:t>mount</a:t>
            </a:r>
            <a:r>
              <a:rPr lang="zh-CN" altLang="en-US" b="1" i="0" dirty="0">
                <a:solidFill>
                  <a:srgbClr val="121212"/>
                </a:solidFill>
                <a:effectLst/>
                <a:latin typeface="-apple-system"/>
              </a:rPr>
              <a:t>的第一个文件系统，内核代码映像文件保存在根文件系统中，而系统引导启动程序会在根文件系统挂载之后从中把一些基本的初始化脚本和服务等加载到内存中去运行</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宋体" panose="02010600030101010101" pitchFamily="2" charset="-122"/>
              <a:ea typeface="宋体" panose="02010600030101010101" pitchFamily="2" charset="-122"/>
              <a:cs typeface="微软雅黑"/>
            </a:endParaRPr>
          </a:p>
          <a:p>
            <a:endParaRPr lang="zh-CN" altLang="en-US" dirty="0"/>
          </a:p>
        </p:txBody>
      </p:sp>
      <p:sp>
        <p:nvSpPr>
          <p:cNvPr id="4" name="灯片编号占位符 3"/>
          <p:cNvSpPr>
            <a:spLocks noGrp="1"/>
          </p:cNvSpPr>
          <p:nvPr>
            <p:ph type="sldNum" sz="quarter" idx="5"/>
          </p:nvPr>
        </p:nvSpPr>
        <p:spPr/>
        <p:txBody>
          <a:bodyPr/>
          <a:lstStyle/>
          <a:p>
            <a:fld id="{DA4A8C26-EFB6-4F9E-854D-AEC636D408C5}" type="slidenum">
              <a:rPr lang="zh-CN" altLang="en-US" smtClean="0"/>
              <a:t>13</a:t>
            </a:fld>
            <a:endParaRPr lang="zh-CN" altLang="en-US"/>
          </a:p>
        </p:txBody>
      </p:sp>
    </p:spTree>
    <p:extLst>
      <p:ext uri="{BB962C8B-B14F-4D97-AF65-F5344CB8AC3E}">
        <p14:creationId xmlns:p14="http://schemas.microsoft.com/office/powerpoint/2010/main" val="387268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4A8C26-EFB6-4F9E-854D-AEC636D408C5}" type="slidenum">
              <a:rPr lang="zh-CN" altLang="en-US" smtClean="0"/>
              <a:t>25</a:t>
            </a:fld>
            <a:endParaRPr lang="zh-CN" altLang="en-US"/>
          </a:p>
        </p:txBody>
      </p:sp>
    </p:spTree>
    <p:extLst>
      <p:ext uri="{BB962C8B-B14F-4D97-AF65-F5344CB8AC3E}">
        <p14:creationId xmlns:p14="http://schemas.microsoft.com/office/powerpoint/2010/main" val="3894078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CLASSPATH</a:t>
            </a:r>
            <a:r>
              <a:rPr lang="zh-CN" altLang="en-US" dirty="0"/>
              <a:t>告诉</a:t>
            </a:r>
            <a:r>
              <a:rPr lang="en-US" altLang="zh-CN" dirty="0"/>
              <a:t>java</a:t>
            </a:r>
            <a:r>
              <a:rPr lang="zh-CN" altLang="en-US" dirty="0"/>
              <a:t>虚拟机</a:t>
            </a:r>
            <a:r>
              <a:rPr lang="en-US" altLang="zh-CN" dirty="0"/>
              <a:t>(</a:t>
            </a:r>
            <a:r>
              <a:rPr lang="en-US" altLang="zh-CN" dirty="0" err="1"/>
              <a:t>jvm</a:t>
            </a:r>
            <a:r>
              <a:rPr lang="en-US" altLang="zh-CN" dirty="0"/>
              <a:t>)</a:t>
            </a:r>
            <a:r>
              <a:rPr lang="zh-CN" altLang="en-US" dirty="0"/>
              <a:t>要使用或执行的*</a:t>
            </a:r>
            <a:r>
              <a:rPr lang="en-US" altLang="zh-CN" dirty="0"/>
              <a:t>.class</a:t>
            </a:r>
            <a:r>
              <a:rPr lang="zh-CN" altLang="en-US" dirty="0"/>
              <a:t>文件放在什么地方</a:t>
            </a:r>
            <a:endParaRPr lang="en-US" altLang="zh-CN" dirty="0"/>
          </a:p>
          <a:p>
            <a:r>
              <a:rPr lang="en-US" altLang="zh-CN" dirty="0"/>
              <a:t>CATALINA_HOME</a:t>
            </a:r>
            <a:r>
              <a:rPr lang="zh-CN" altLang="en-US" dirty="0"/>
              <a:t>表示</a:t>
            </a:r>
            <a:r>
              <a:rPr lang="en-US" altLang="zh-CN" dirty="0"/>
              <a:t>Tomcat</a:t>
            </a:r>
            <a:r>
              <a:rPr lang="zh-CN" altLang="en-US" dirty="0"/>
              <a:t>的安装目录，如果要想在任意目录下都能启动</a:t>
            </a:r>
            <a:r>
              <a:rPr lang="en-US" altLang="zh-CN" dirty="0"/>
              <a:t>Tomcat</a:t>
            </a:r>
            <a:r>
              <a:rPr lang="zh-CN" altLang="en-US" dirty="0"/>
              <a:t>，就需要设置</a:t>
            </a:r>
            <a:r>
              <a:rPr lang="en-US" altLang="zh-CN" dirty="0"/>
              <a:t>CATALINA_HOME</a:t>
            </a:r>
            <a:r>
              <a:rPr lang="zh-CN" altLang="en-US" dirty="0"/>
              <a:t>环境变量</a:t>
            </a:r>
          </a:p>
        </p:txBody>
      </p:sp>
      <p:sp>
        <p:nvSpPr>
          <p:cNvPr id="4" name="灯片编号占位符 3"/>
          <p:cNvSpPr>
            <a:spLocks noGrp="1"/>
          </p:cNvSpPr>
          <p:nvPr>
            <p:ph type="sldNum" sz="quarter" idx="5"/>
          </p:nvPr>
        </p:nvSpPr>
        <p:spPr/>
        <p:txBody>
          <a:bodyPr/>
          <a:lstStyle/>
          <a:p>
            <a:fld id="{DA4A8C26-EFB6-4F9E-854D-AEC636D408C5}" type="slidenum">
              <a:rPr lang="zh-CN" altLang="en-US" smtClean="0"/>
              <a:t>33</a:t>
            </a:fld>
            <a:endParaRPr lang="zh-CN" altLang="en-US"/>
          </a:p>
        </p:txBody>
      </p:sp>
    </p:spTree>
    <p:extLst>
      <p:ext uri="{BB962C8B-B14F-4D97-AF65-F5344CB8AC3E}">
        <p14:creationId xmlns:p14="http://schemas.microsoft.com/office/powerpoint/2010/main" val="269258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EFF42-77CF-4FB5-9283-363C71DD91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191908E-0622-4862-ABDF-39CDC1FDBC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6509F4-E73E-4502-9695-F92CE8257A02}"/>
              </a:ext>
            </a:extLst>
          </p:cNvPr>
          <p:cNvSpPr>
            <a:spLocks noGrp="1"/>
          </p:cNvSpPr>
          <p:nvPr>
            <p:ph type="dt" sz="half" idx="10"/>
          </p:nvPr>
        </p:nvSpPr>
        <p:spPr/>
        <p:txBody>
          <a:bodyPr/>
          <a:lstStyle/>
          <a:p>
            <a:fld id="{6F0E85CA-3CCA-4354-8A23-A633F915C7C5}" type="datetime1">
              <a:rPr lang="zh-CN" altLang="en-US" smtClean="0"/>
              <a:t>2023/9/4</a:t>
            </a:fld>
            <a:endParaRPr lang="zh-CN" altLang="en-US"/>
          </a:p>
        </p:txBody>
      </p:sp>
      <p:sp>
        <p:nvSpPr>
          <p:cNvPr id="5" name="页脚占位符 4">
            <a:extLst>
              <a:ext uri="{FF2B5EF4-FFF2-40B4-BE49-F238E27FC236}">
                <a16:creationId xmlns:a16="http://schemas.microsoft.com/office/drawing/2014/main" id="{C9A743A8-CB1D-4E49-B023-03517E173A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5191CC-EE66-46E0-90A6-2CAA937B11B6}"/>
              </a:ext>
            </a:extLst>
          </p:cNvPr>
          <p:cNvSpPr>
            <a:spLocks noGrp="1"/>
          </p:cNvSpPr>
          <p:nvPr>
            <p:ph type="sldNum" sz="quarter" idx="12"/>
          </p:nvPr>
        </p:nvSpPr>
        <p:spPr/>
        <p:txBody>
          <a:body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78491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AC15D-C614-4CF7-86C7-84411DF1BD1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2DF4D9B-D875-4750-9239-4734295E30B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CD8BE4-B9AD-4DE1-924C-B1AF7098BDF8}"/>
              </a:ext>
            </a:extLst>
          </p:cNvPr>
          <p:cNvSpPr>
            <a:spLocks noGrp="1"/>
          </p:cNvSpPr>
          <p:nvPr>
            <p:ph type="dt" sz="half" idx="10"/>
          </p:nvPr>
        </p:nvSpPr>
        <p:spPr/>
        <p:txBody>
          <a:bodyPr/>
          <a:lstStyle/>
          <a:p>
            <a:fld id="{8044DF3A-4F53-4952-B7BF-C7DED892073D}" type="datetime1">
              <a:rPr lang="zh-CN" altLang="en-US" smtClean="0"/>
              <a:t>2023/9/4</a:t>
            </a:fld>
            <a:endParaRPr lang="zh-CN" altLang="en-US"/>
          </a:p>
        </p:txBody>
      </p:sp>
      <p:sp>
        <p:nvSpPr>
          <p:cNvPr id="5" name="页脚占位符 4">
            <a:extLst>
              <a:ext uri="{FF2B5EF4-FFF2-40B4-BE49-F238E27FC236}">
                <a16:creationId xmlns:a16="http://schemas.microsoft.com/office/drawing/2014/main" id="{81EE052F-21AB-4640-94FC-76FBC84290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9C4BB2-75A7-4B0D-BE7A-60B3F983361C}"/>
              </a:ext>
            </a:extLst>
          </p:cNvPr>
          <p:cNvSpPr>
            <a:spLocks noGrp="1"/>
          </p:cNvSpPr>
          <p:nvPr>
            <p:ph type="sldNum" sz="quarter" idx="12"/>
          </p:nvPr>
        </p:nvSpPr>
        <p:spPr/>
        <p:txBody>
          <a:body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43074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4BD65BD-074D-44FA-9EC2-75EAA8D9F28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EAA6CF-689E-4B0D-B8C4-FBC59739133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ADA818-818C-4DD5-A110-617129D395DA}"/>
              </a:ext>
            </a:extLst>
          </p:cNvPr>
          <p:cNvSpPr>
            <a:spLocks noGrp="1"/>
          </p:cNvSpPr>
          <p:nvPr>
            <p:ph type="dt" sz="half" idx="10"/>
          </p:nvPr>
        </p:nvSpPr>
        <p:spPr/>
        <p:txBody>
          <a:bodyPr/>
          <a:lstStyle/>
          <a:p>
            <a:fld id="{4996C8C6-F639-46DB-BF79-FC6841B256F9}" type="datetime1">
              <a:rPr lang="zh-CN" altLang="en-US" smtClean="0"/>
              <a:t>2023/9/4</a:t>
            </a:fld>
            <a:endParaRPr lang="zh-CN" altLang="en-US"/>
          </a:p>
        </p:txBody>
      </p:sp>
      <p:sp>
        <p:nvSpPr>
          <p:cNvPr id="5" name="页脚占位符 4">
            <a:extLst>
              <a:ext uri="{FF2B5EF4-FFF2-40B4-BE49-F238E27FC236}">
                <a16:creationId xmlns:a16="http://schemas.microsoft.com/office/drawing/2014/main" id="{31309EE3-2D5C-4037-B6FA-AE262A8ACE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69A82F-1E05-49EE-B692-9327DD0DDF4E}"/>
              </a:ext>
            </a:extLst>
          </p:cNvPr>
          <p:cNvSpPr>
            <a:spLocks noGrp="1"/>
          </p:cNvSpPr>
          <p:nvPr>
            <p:ph type="sldNum" sz="quarter" idx="12"/>
          </p:nvPr>
        </p:nvSpPr>
        <p:spPr/>
        <p:txBody>
          <a:body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3177094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6DD93BD-6631-4176-BDBD-56ED05236BC8}" type="datetime1">
              <a:rPr lang="zh-CN" altLang="en-US" smtClean="0"/>
              <a:t>2023/9/4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9" name="矩形 8"/>
          <p:cNvSpPr/>
          <p:nvPr userDrawn="1"/>
        </p:nvSpPr>
        <p:spPr>
          <a:xfrm>
            <a:off x="0" y="6461587"/>
            <a:ext cx="12192000" cy="19202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800"/>
          </a:p>
        </p:txBody>
      </p:sp>
      <p:sp>
        <p:nvSpPr>
          <p:cNvPr id="10" name="矩形 9"/>
          <p:cNvSpPr/>
          <p:nvPr userDrawn="1"/>
        </p:nvSpPr>
        <p:spPr>
          <a:xfrm flipV="1">
            <a:off x="0" y="6365575"/>
            <a:ext cx="12192000" cy="6095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800"/>
          </a:p>
        </p:txBody>
      </p:sp>
      <p:sp>
        <p:nvSpPr>
          <p:cNvPr id="11" name="椭圆 10"/>
          <p:cNvSpPr/>
          <p:nvPr userDrawn="1"/>
        </p:nvSpPr>
        <p:spPr>
          <a:xfrm>
            <a:off x="10896533" y="6125549"/>
            <a:ext cx="672075" cy="672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灯片编号占位符 5"/>
          <p:cNvSpPr>
            <a:spLocks noGrp="1"/>
          </p:cNvSpPr>
          <p:nvPr>
            <p:ph type="sldNum" sz="quarter" idx="12"/>
          </p:nvPr>
        </p:nvSpPr>
        <p:spPr>
          <a:xfrm>
            <a:off x="8592277" y="6316543"/>
            <a:ext cx="2844800" cy="365125"/>
          </a:xfrm>
          <a:prstGeom prst="rect">
            <a:avLst/>
          </a:prstGeom>
          <a:ln>
            <a:noFill/>
          </a:ln>
        </p:spPr>
        <p:txBody>
          <a:bodyPr/>
          <a:lstStyle>
            <a:lvl1pPr algn="r">
              <a:defRPr sz="1200">
                <a:solidFill>
                  <a:schemeClr val="accent2">
                    <a:lumMod val="75000"/>
                  </a:schemeClr>
                </a:solidFill>
                <a:latin typeface="Broadway" panose="04040905080B02020502" pitchFamily="82" charset="0"/>
              </a:defRPr>
            </a:lvl1pPr>
          </a:lstStyle>
          <a:p>
            <a:fld id="{0C913308-F349-4B6D-A68A-DD1791B4A57B}" type="slidenum">
              <a:rPr lang="zh-CN" altLang="en-US" smtClean="0"/>
              <a:pPr/>
              <a:t>‹#›</a:t>
            </a:fld>
            <a:endParaRPr lang="zh-CN" altLang="en-US" dirty="0"/>
          </a:p>
        </p:txBody>
      </p:sp>
      <p:grpSp>
        <p:nvGrpSpPr>
          <p:cNvPr id="8" name="组合 4">
            <a:extLst>
              <a:ext uri="{FF2B5EF4-FFF2-40B4-BE49-F238E27FC236}">
                <a16:creationId xmlns:a16="http://schemas.microsoft.com/office/drawing/2014/main" id="{64D8030D-D04E-4D55-A664-D2BB3B86BCED}"/>
              </a:ext>
            </a:extLst>
          </p:cNvPr>
          <p:cNvGrpSpPr/>
          <p:nvPr userDrawn="1"/>
        </p:nvGrpSpPr>
        <p:grpSpPr>
          <a:xfrm>
            <a:off x="1172210" y="949191"/>
            <a:ext cx="7438390" cy="497205"/>
            <a:chOff x="711835" y="935355"/>
            <a:chExt cx="7438390" cy="497205"/>
          </a:xfrm>
        </p:grpSpPr>
        <p:cxnSp>
          <p:nvCxnSpPr>
            <p:cNvPr id="12" name="直接连接符 11">
              <a:extLst>
                <a:ext uri="{FF2B5EF4-FFF2-40B4-BE49-F238E27FC236}">
                  <a16:creationId xmlns:a16="http://schemas.microsoft.com/office/drawing/2014/main" id="{CA0D6818-E3A1-4226-B242-998236D9AD16}"/>
                </a:ext>
              </a:extLst>
            </p:cNvPr>
            <p:cNvCxnSpPr/>
            <p:nvPr/>
          </p:nvCxnSpPr>
          <p:spPr>
            <a:xfrm flipH="1">
              <a:off x="1171575" y="1183640"/>
              <a:ext cx="6978650" cy="4445"/>
            </a:xfrm>
            <a:prstGeom prst="line">
              <a:avLst/>
            </a:prstGeom>
            <a:ln w="6350">
              <a:solidFill>
                <a:srgbClr val="FF7300"/>
              </a:solidFill>
              <a:prstDash val="sysDot"/>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38867B03-0F40-4333-8944-7FF4D4747993}"/>
                </a:ext>
              </a:extLst>
            </p:cNvPr>
            <p:cNvSpPr/>
            <p:nvPr/>
          </p:nvSpPr>
          <p:spPr>
            <a:xfrm>
              <a:off x="711835" y="935355"/>
              <a:ext cx="497205" cy="497205"/>
            </a:xfrm>
            <a:prstGeom prst="ellipse">
              <a:avLst/>
            </a:prstGeom>
            <a:solidFill>
              <a:srgbClr val="FF7300"/>
            </a:solidFill>
            <a:ln>
              <a:noFill/>
            </a:ln>
          </p:spPr>
          <p:txBody>
            <a:bodyPr vert="horz" wrap="square" lIns="91440" tIns="45720" rIns="91440" bIns="45720" numCol="1" anchor="t" anchorCtr="0" compatLnSpc="1">
              <a:prstTxWarp prst="textNoShape">
                <a:avLst/>
              </a:prstTxWarp>
            </a:bodyPr>
            <a:lstStyle/>
            <a:p>
              <a:pPr>
                <a:lnSpc>
                  <a:spcPct val="150000"/>
                </a:lnSpc>
              </a:pPr>
              <a:endParaRPr lang="zh-CN" altLang="en-US" sz="2000">
                <a:latin typeface="微软雅黑" pitchFamily="34" charset="-122"/>
                <a:ea typeface="微软雅黑" pitchFamily="34" charset="-122"/>
              </a:endParaRPr>
            </a:p>
          </p:txBody>
        </p:sp>
        <p:sp>
          <p:nvSpPr>
            <p:cNvPr id="14" name="等腰三角形 1024">
              <a:extLst>
                <a:ext uri="{FF2B5EF4-FFF2-40B4-BE49-F238E27FC236}">
                  <a16:creationId xmlns:a16="http://schemas.microsoft.com/office/drawing/2014/main" id="{63DDF419-8115-413E-8BEC-E72223C6BAB6}"/>
                </a:ext>
              </a:extLst>
            </p:cNvPr>
            <p:cNvSpPr/>
            <p:nvPr/>
          </p:nvSpPr>
          <p:spPr>
            <a:xfrm>
              <a:off x="780415" y="1033145"/>
              <a:ext cx="360045" cy="300990"/>
            </a:xfrm>
            <a:custGeom>
              <a:avLst/>
              <a:gdLst/>
              <a:ahLst/>
              <a:cxnLst/>
              <a:rect l="l" t="t" r="r" b="b"/>
              <a:pathLst>
                <a:path w="504056" h="421632">
                  <a:moveTo>
                    <a:pt x="252028" y="0"/>
                  </a:moveTo>
                  <a:lnTo>
                    <a:pt x="504056" y="216024"/>
                  </a:lnTo>
                  <a:lnTo>
                    <a:pt x="432048" y="216024"/>
                  </a:lnTo>
                  <a:lnTo>
                    <a:pt x="432048" y="421632"/>
                  </a:lnTo>
                  <a:lnTo>
                    <a:pt x="324036" y="421632"/>
                  </a:lnTo>
                  <a:lnTo>
                    <a:pt x="324036" y="312478"/>
                  </a:lnTo>
                  <a:lnTo>
                    <a:pt x="180020" y="312478"/>
                  </a:lnTo>
                  <a:lnTo>
                    <a:pt x="180020" y="421632"/>
                  </a:lnTo>
                  <a:lnTo>
                    <a:pt x="72008" y="421632"/>
                  </a:lnTo>
                  <a:lnTo>
                    <a:pt x="72008" y="216024"/>
                  </a:lnTo>
                  <a:lnTo>
                    <a:pt x="0" y="21602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a:latin typeface="微软雅黑" pitchFamily="34" charset="-122"/>
                <a:ea typeface="微软雅黑" pitchFamily="34" charset="-122"/>
              </a:endParaRPr>
            </a:p>
          </p:txBody>
        </p:sp>
      </p:grpSp>
    </p:spTree>
    <p:extLst>
      <p:ext uri="{BB962C8B-B14F-4D97-AF65-F5344CB8AC3E}">
        <p14:creationId xmlns:p14="http://schemas.microsoft.com/office/powerpoint/2010/main" val="517571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1ED4C00-10CD-49EF-868F-669335A42818}" type="datetime1">
              <a:rPr lang="zh-CN" altLang="en-US" smtClean="0"/>
              <a:t>2023/9/4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9" name="矩形 8"/>
          <p:cNvSpPr/>
          <p:nvPr userDrawn="1"/>
        </p:nvSpPr>
        <p:spPr>
          <a:xfrm>
            <a:off x="0" y="6461587"/>
            <a:ext cx="12192000" cy="19202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800"/>
          </a:p>
        </p:txBody>
      </p:sp>
      <p:sp>
        <p:nvSpPr>
          <p:cNvPr id="10" name="矩形 9"/>
          <p:cNvSpPr/>
          <p:nvPr userDrawn="1"/>
        </p:nvSpPr>
        <p:spPr>
          <a:xfrm flipV="1">
            <a:off x="0" y="6365575"/>
            <a:ext cx="12192000" cy="6095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800"/>
          </a:p>
        </p:txBody>
      </p:sp>
      <p:sp>
        <p:nvSpPr>
          <p:cNvPr id="11" name="椭圆 10"/>
          <p:cNvSpPr/>
          <p:nvPr userDrawn="1"/>
        </p:nvSpPr>
        <p:spPr>
          <a:xfrm>
            <a:off x="10896533" y="6125549"/>
            <a:ext cx="672075" cy="6720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灯片编号占位符 5"/>
          <p:cNvSpPr>
            <a:spLocks noGrp="1"/>
          </p:cNvSpPr>
          <p:nvPr>
            <p:ph type="sldNum" sz="quarter" idx="12"/>
          </p:nvPr>
        </p:nvSpPr>
        <p:spPr>
          <a:xfrm>
            <a:off x="8592277" y="6316543"/>
            <a:ext cx="2844800" cy="365125"/>
          </a:xfrm>
          <a:prstGeom prst="rect">
            <a:avLst/>
          </a:prstGeom>
          <a:ln>
            <a:noFill/>
          </a:ln>
        </p:spPr>
        <p:txBody>
          <a:bodyPr/>
          <a:lstStyle>
            <a:lvl1pPr algn="r">
              <a:defRPr sz="1200">
                <a:solidFill>
                  <a:schemeClr val="accent2">
                    <a:lumMod val="75000"/>
                  </a:schemeClr>
                </a:solidFill>
                <a:latin typeface="Broadway" panose="04040905080B02020502" pitchFamily="82" charset="0"/>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24402050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1219170"/>
            <a:fld id="{530820CF-B880-4189-942D-D702A7CBA730}" type="datetimeFigureOut">
              <a:rPr lang="zh-CN" altLang="en-US" smtClean="0">
                <a:solidFill>
                  <a:prstClr val="black">
                    <a:tint val="75000"/>
                  </a:prstClr>
                </a:solidFill>
              </a:rPr>
              <a:pPr defTabSz="1219170"/>
              <a:t>2023/9/4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1219170"/>
            <a:fld id="{0C913308-F349-4B6D-A68A-DD1791B4A57B}" type="slidenum">
              <a:rPr lang="zh-CN" altLang="en-US" smtClean="0">
                <a:solidFill>
                  <a:prstClr val="black">
                    <a:tint val="75000"/>
                  </a:prstClr>
                </a:solidFill>
              </a:rPr>
              <a:pPr defTabSz="1219170"/>
              <a:t>‹#›</a:t>
            </a:fld>
            <a:endParaRPr lang="zh-CN" altLang="en-US">
              <a:solidFill>
                <a:prstClr val="black">
                  <a:tint val="75000"/>
                </a:prstClr>
              </a:solidFill>
            </a:endParaRPr>
          </a:p>
        </p:txBody>
      </p:sp>
      <p:pic>
        <p:nvPicPr>
          <p:cNvPr id="1026" name="Picture 2" descr="E:\ppt模板\201611\首页.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371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C516-FEB7-4915-A013-A10B0EAB65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8D160A-FBC5-4BFC-AC8D-6FB24FDC0D4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AED50F-6641-40EB-B7DB-B631F7E39CE9}"/>
              </a:ext>
            </a:extLst>
          </p:cNvPr>
          <p:cNvSpPr>
            <a:spLocks noGrp="1"/>
          </p:cNvSpPr>
          <p:nvPr>
            <p:ph type="dt" sz="half" idx="10"/>
          </p:nvPr>
        </p:nvSpPr>
        <p:spPr/>
        <p:txBody>
          <a:bodyPr/>
          <a:lstStyle/>
          <a:p>
            <a:fld id="{C9A8747F-DEB4-4E52-999A-05079FA1CA06}" type="datetime1">
              <a:rPr lang="zh-CN" altLang="en-US" smtClean="0"/>
              <a:t>2023/9/4</a:t>
            </a:fld>
            <a:endParaRPr lang="zh-CN" altLang="en-US"/>
          </a:p>
        </p:txBody>
      </p:sp>
      <p:sp>
        <p:nvSpPr>
          <p:cNvPr id="5" name="页脚占位符 4">
            <a:extLst>
              <a:ext uri="{FF2B5EF4-FFF2-40B4-BE49-F238E27FC236}">
                <a16:creationId xmlns:a16="http://schemas.microsoft.com/office/drawing/2014/main" id="{C82A8214-A28D-4305-90E6-2797AB3908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731829-09B9-43F1-A2F2-4BDD305628D2}"/>
              </a:ext>
            </a:extLst>
          </p:cNvPr>
          <p:cNvSpPr>
            <a:spLocks noGrp="1"/>
          </p:cNvSpPr>
          <p:nvPr>
            <p:ph type="sldNum" sz="quarter" idx="12"/>
          </p:nvPr>
        </p:nvSpPr>
        <p:spPr/>
        <p:txBody>
          <a:body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2690948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09333-9586-446F-804E-57200F27D2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B861B5-A660-4C44-8872-737667C02D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3168DCA-4293-4315-8C76-8994812A945C}"/>
              </a:ext>
            </a:extLst>
          </p:cNvPr>
          <p:cNvSpPr>
            <a:spLocks noGrp="1"/>
          </p:cNvSpPr>
          <p:nvPr>
            <p:ph type="dt" sz="half" idx="10"/>
          </p:nvPr>
        </p:nvSpPr>
        <p:spPr/>
        <p:txBody>
          <a:bodyPr/>
          <a:lstStyle/>
          <a:p>
            <a:fld id="{15DD8D86-230F-4801-99CE-EE2E6F54D848}" type="datetime1">
              <a:rPr lang="zh-CN" altLang="en-US" smtClean="0"/>
              <a:t>2023/9/4</a:t>
            </a:fld>
            <a:endParaRPr lang="zh-CN" altLang="en-US"/>
          </a:p>
        </p:txBody>
      </p:sp>
      <p:sp>
        <p:nvSpPr>
          <p:cNvPr id="5" name="页脚占位符 4">
            <a:extLst>
              <a:ext uri="{FF2B5EF4-FFF2-40B4-BE49-F238E27FC236}">
                <a16:creationId xmlns:a16="http://schemas.microsoft.com/office/drawing/2014/main" id="{45440A16-6850-4799-B035-AAF6F56BB0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54ABB5-273E-493E-8171-A7EA4AE12229}"/>
              </a:ext>
            </a:extLst>
          </p:cNvPr>
          <p:cNvSpPr>
            <a:spLocks noGrp="1"/>
          </p:cNvSpPr>
          <p:nvPr>
            <p:ph type="sldNum" sz="quarter" idx="12"/>
          </p:nvPr>
        </p:nvSpPr>
        <p:spPr/>
        <p:txBody>
          <a:body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3743530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508BF-C82E-4D63-BC0D-7B5D410027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EE83F2D-6E11-46E8-8CDE-3DD0F900228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E69BA1D-5C5F-4D71-AC5B-964139B05AD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AE098E2-8C97-4C72-944B-C4174BA93E78}"/>
              </a:ext>
            </a:extLst>
          </p:cNvPr>
          <p:cNvSpPr>
            <a:spLocks noGrp="1"/>
          </p:cNvSpPr>
          <p:nvPr>
            <p:ph type="dt" sz="half" idx="10"/>
          </p:nvPr>
        </p:nvSpPr>
        <p:spPr/>
        <p:txBody>
          <a:bodyPr/>
          <a:lstStyle/>
          <a:p>
            <a:fld id="{EFD0189F-43EF-4F57-BFEC-D028BB1C9F06}" type="datetime1">
              <a:rPr lang="zh-CN" altLang="en-US" smtClean="0"/>
              <a:t>2023/9/4</a:t>
            </a:fld>
            <a:endParaRPr lang="zh-CN" altLang="en-US"/>
          </a:p>
        </p:txBody>
      </p:sp>
      <p:sp>
        <p:nvSpPr>
          <p:cNvPr id="6" name="页脚占位符 5">
            <a:extLst>
              <a:ext uri="{FF2B5EF4-FFF2-40B4-BE49-F238E27FC236}">
                <a16:creationId xmlns:a16="http://schemas.microsoft.com/office/drawing/2014/main" id="{CF758634-2E6E-4CCD-BCCD-1381007ABF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AC0A1AB-737D-45BF-8CAD-FDAFDB3BE58E}"/>
              </a:ext>
            </a:extLst>
          </p:cNvPr>
          <p:cNvSpPr>
            <a:spLocks noGrp="1"/>
          </p:cNvSpPr>
          <p:nvPr>
            <p:ph type="sldNum" sz="quarter" idx="12"/>
          </p:nvPr>
        </p:nvSpPr>
        <p:spPr/>
        <p:txBody>
          <a:body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1683589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2058B-1581-45F6-B765-1A3617871BD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811E928-2303-4458-AE5E-510C1BA26F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12A74B-A6F9-4221-9374-9705C1D3DEF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EAC125B-575D-4578-98A8-50FE4D789C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EB13696-CC25-4EAB-A0BF-19959A93AB5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5CA6DB-107B-44D2-9D1D-CE2110EAE41F}"/>
              </a:ext>
            </a:extLst>
          </p:cNvPr>
          <p:cNvSpPr>
            <a:spLocks noGrp="1"/>
          </p:cNvSpPr>
          <p:nvPr>
            <p:ph type="dt" sz="half" idx="10"/>
          </p:nvPr>
        </p:nvSpPr>
        <p:spPr/>
        <p:txBody>
          <a:bodyPr/>
          <a:lstStyle/>
          <a:p>
            <a:fld id="{A14E9550-D07B-4D59-9208-3B6778C23061}" type="datetime1">
              <a:rPr lang="zh-CN" altLang="en-US" smtClean="0"/>
              <a:t>2023/9/4</a:t>
            </a:fld>
            <a:endParaRPr lang="zh-CN" altLang="en-US"/>
          </a:p>
        </p:txBody>
      </p:sp>
      <p:sp>
        <p:nvSpPr>
          <p:cNvPr id="8" name="页脚占位符 7">
            <a:extLst>
              <a:ext uri="{FF2B5EF4-FFF2-40B4-BE49-F238E27FC236}">
                <a16:creationId xmlns:a16="http://schemas.microsoft.com/office/drawing/2014/main" id="{EDABC7B7-FD13-4EC3-847F-964EDC4AA21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629A048-011D-4230-B045-1D9FA69AEC74}"/>
              </a:ext>
            </a:extLst>
          </p:cNvPr>
          <p:cNvSpPr>
            <a:spLocks noGrp="1"/>
          </p:cNvSpPr>
          <p:nvPr>
            <p:ph type="sldNum" sz="quarter" idx="12"/>
          </p:nvPr>
        </p:nvSpPr>
        <p:spPr/>
        <p:txBody>
          <a:body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141339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7101-0177-40CE-B31E-2CEF90877BD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70E29A9-7D64-4CBD-ADD7-28D25BFB197F}"/>
              </a:ext>
            </a:extLst>
          </p:cNvPr>
          <p:cNvSpPr>
            <a:spLocks noGrp="1"/>
          </p:cNvSpPr>
          <p:nvPr>
            <p:ph type="dt" sz="half" idx="10"/>
          </p:nvPr>
        </p:nvSpPr>
        <p:spPr/>
        <p:txBody>
          <a:bodyPr/>
          <a:lstStyle/>
          <a:p>
            <a:fld id="{B5AA1E2F-891B-476D-91A7-49B85155C11C}" type="datetime1">
              <a:rPr lang="zh-CN" altLang="en-US" smtClean="0"/>
              <a:t>2023/9/4</a:t>
            </a:fld>
            <a:endParaRPr lang="zh-CN" altLang="en-US"/>
          </a:p>
        </p:txBody>
      </p:sp>
      <p:sp>
        <p:nvSpPr>
          <p:cNvPr id="4" name="页脚占位符 3">
            <a:extLst>
              <a:ext uri="{FF2B5EF4-FFF2-40B4-BE49-F238E27FC236}">
                <a16:creationId xmlns:a16="http://schemas.microsoft.com/office/drawing/2014/main" id="{579656BD-95D7-4996-AF22-C4580C23678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74D38BC-4CE6-4CA0-ADD6-0DADEE53DF8D}"/>
              </a:ext>
            </a:extLst>
          </p:cNvPr>
          <p:cNvSpPr>
            <a:spLocks noGrp="1"/>
          </p:cNvSpPr>
          <p:nvPr>
            <p:ph type="sldNum" sz="quarter" idx="12"/>
          </p:nvPr>
        </p:nvSpPr>
        <p:spPr/>
        <p:txBody>
          <a:body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2913073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97976DD-3680-44DC-9ADB-692A761D9AB6}"/>
              </a:ext>
            </a:extLst>
          </p:cNvPr>
          <p:cNvSpPr>
            <a:spLocks noGrp="1"/>
          </p:cNvSpPr>
          <p:nvPr>
            <p:ph type="dt" sz="half" idx="10"/>
          </p:nvPr>
        </p:nvSpPr>
        <p:spPr/>
        <p:txBody>
          <a:bodyPr/>
          <a:lstStyle/>
          <a:p>
            <a:fld id="{57A50D44-F4A6-45C3-976A-C7D48B566147}" type="datetime1">
              <a:rPr lang="zh-CN" altLang="en-US" smtClean="0"/>
              <a:t>2023/9/4</a:t>
            </a:fld>
            <a:endParaRPr lang="zh-CN" altLang="en-US"/>
          </a:p>
        </p:txBody>
      </p:sp>
      <p:sp>
        <p:nvSpPr>
          <p:cNvPr id="3" name="页脚占位符 2">
            <a:extLst>
              <a:ext uri="{FF2B5EF4-FFF2-40B4-BE49-F238E27FC236}">
                <a16:creationId xmlns:a16="http://schemas.microsoft.com/office/drawing/2014/main" id="{E45BA4B6-7519-441D-9025-FB9339A9EB7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87F7784-E1FE-4AEA-AC22-EDD0682931EC}"/>
              </a:ext>
            </a:extLst>
          </p:cNvPr>
          <p:cNvSpPr>
            <a:spLocks noGrp="1"/>
          </p:cNvSpPr>
          <p:nvPr>
            <p:ph type="sldNum" sz="quarter" idx="12"/>
          </p:nvPr>
        </p:nvSpPr>
        <p:spPr/>
        <p:txBody>
          <a:body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324296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7B4D9-89F9-4219-8665-03C0FEE889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1FC0B9-7325-45A4-B056-EABE702CC3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0CEB34-3E14-4FC6-A938-64BDF7570A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D2FC08-485C-47ED-87A2-0074307D37ED}"/>
              </a:ext>
            </a:extLst>
          </p:cNvPr>
          <p:cNvSpPr>
            <a:spLocks noGrp="1"/>
          </p:cNvSpPr>
          <p:nvPr>
            <p:ph type="dt" sz="half" idx="10"/>
          </p:nvPr>
        </p:nvSpPr>
        <p:spPr/>
        <p:txBody>
          <a:bodyPr/>
          <a:lstStyle/>
          <a:p>
            <a:fld id="{5E566F85-A7FF-4A40-BB41-EEE45FF07EB6}" type="datetime1">
              <a:rPr lang="zh-CN" altLang="en-US" smtClean="0"/>
              <a:t>2023/9/4</a:t>
            </a:fld>
            <a:endParaRPr lang="zh-CN" altLang="en-US"/>
          </a:p>
        </p:txBody>
      </p:sp>
      <p:sp>
        <p:nvSpPr>
          <p:cNvPr id="6" name="页脚占位符 5">
            <a:extLst>
              <a:ext uri="{FF2B5EF4-FFF2-40B4-BE49-F238E27FC236}">
                <a16:creationId xmlns:a16="http://schemas.microsoft.com/office/drawing/2014/main" id="{8FD3ABEA-A317-4616-BBF3-A39F1E46C1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152206-21C8-4925-A209-78A2F7B7EEE8}"/>
              </a:ext>
            </a:extLst>
          </p:cNvPr>
          <p:cNvSpPr>
            <a:spLocks noGrp="1"/>
          </p:cNvSpPr>
          <p:nvPr>
            <p:ph type="sldNum" sz="quarter" idx="12"/>
          </p:nvPr>
        </p:nvSpPr>
        <p:spPr/>
        <p:txBody>
          <a:body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78039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C02D5-54F3-4CFB-B577-68D09A390E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F735FB6-32FC-4979-9E85-93DB57EF79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CA887A-4296-4E65-A302-ACE665F614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5657B9D-F71D-4CE1-B4C7-3E05000DADA7}"/>
              </a:ext>
            </a:extLst>
          </p:cNvPr>
          <p:cNvSpPr>
            <a:spLocks noGrp="1"/>
          </p:cNvSpPr>
          <p:nvPr>
            <p:ph type="dt" sz="half" idx="10"/>
          </p:nvPr>
        </p:nvSpPr>
        <p:spPr/>
        <p:txBody>
          <a:bodyPr/>
          <a:lstStyle/>
          <a:p>
            <a:fld id="{B3681506-55D8-4809-A33C-504010170309}" type="datetime1">
              <a:rPr lang="zh-CN" altLang="en-US" smtClean="0"/>
              <a:t>2023/9/4</a:t>
            </a:fld>
            <a:endParaRPr lang="zh-CN" altLang="en-US"/>
          </a:p>
        </p:txBody>
      </p:sp>
      <p:sp>
        <p:nvSpPr>
          <p:cNvPr id="6" name="页脚占位符 5">
            <a:extLst>
              <a:ext uri="{FF2B5EF4-FFF2-40B4-BE49-F238E27FC236}">
                <a16:creationId xmlns:a16="http://schemas.microsoft.com/office/drawing/2014/main" id="{A051011B-FFC0-4949-A445-888BC0E6F0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29B7C3B-C282-4083-8CD0-F4D76365B95E}"/>
              </a:ext>
            </a:extLst>
          </p:cNvPr>
          <p:cNvSpPr>
            <a:spLocks noGrp="1"/>
          </p:cNvSpPr>
          <p:nvPr>
            <p:ph type="sldNum" sz="quarter" idx="12"/>
          </p:nvPr>
        </p:nvSpPr>
        <p:spPr/>
        <p:txBody>
          <a:body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2329687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C831C08-3E43-43A8-8725-2AA24A6ED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43DEF10-34DE-468C-91E4-29296F3FD8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02A9F-B5A8-4753-BB76-071BDFAC5B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AA1F8F-A3BC-4127-82B9-38F2DEA97A39}" type="datetime1">
              <a:rPr lang="zh-CN" altLang="en-US" smtClean="0"/>
              <a:t>2023/9/4</a:t>
            </a:fld>
            <a:endParaRPr lang="zh-CN" altLang="en-US"/>
          </a:p>
        </p:txBody>
      </p:sp>
      <p:sp>
        <p:nvSpPr>
          <p:cNvPr id="5" name="页脚占位符 4">
            <a:extLst>
              <a:ext uri="{FF2B5EF4-FFF2-40B4-BE49-F238E27FC236}">
                <a16:creationId xmlns:a16="http://schemas.microsoft.com/office/drawing/2014/main" id="{FB0411F2-E292-44A8-8D56-CE8E4F8A2F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D4FB54C-FD03-4393-96EA-1767BB74E0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E3180-0009-48DE-B11C-1DEDC7A13A0D}" type="slidenum">
              <a:rPr lang="zh-CN" altLang="en-US" smtClean="0"/>
              <a:t>‹#›</a:t>
            </a:fld>
            <a:endParaRPr lang="zh-CN" altLang="en-US"/>
          </a:p>
        </p:txBody>
      </p:sp>
    </p:spTree>
    <p:extLst>
      <p:ext uri="{BB962C8B-B14F-4D97-AF65-F5344CB8AC3E}">
        <p14:creationId xmlns:p14="http://schemas.microsoft.com/office/powerpoint/2010/main" val="82790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组合 10"/>
          <p:cNvGrpSpPr/>
          <p:nvPr userDrawn="1"/>
        </p:nvGrpSpPr>
        <p:grpSpPr>
          <a:xfrm>
            <a:off x="0" y="164636"/>
            <a:ext cx="12192000" cy="864099"/>
            <a:chOff x="0" y="123477"/>
            <a:chExt cx="9144000" cy="648074"/>
          </a:xfrm>
        </p:grpSpPr>
        <p:pic>
          <p:nvPicPr>
            <p:cNvPr id="307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23477"/>
              <a:ext cx="2605088" cy="64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39752" y="123478"/>
              <a:ext cx="2641600" cy="64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9992" y="123478"/>
              <a:ext cx="2641600" cy="64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04248" y="123478"/>
              <a:ext cx="2339752" cy="64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标题占位符 1"/>
          <p:cNvSpPr>
            <a:spLocks noGrp="1"/>
          </p:cNvSpPr>
          <p:nvPr>
            <p:ph type="title"/>
          </p:nvPr>
        </p:nvSpPr>
        <p:spPr>
          <a:xfrm>
            <a:off x="911424" y="68627"/>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820CF-B880-4189-942D-D702A7CBA730}" type="datetimeFigureOut">
              <a:rPr lang="zh-CN" altLang="en-US" smtClean="0"/>
              <a:t>2023/9/4</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grpSp>
        <p:nvGrpSpPr>
          <p:cNvPr id="10" name="组合 9"/>
          <p:cNvGrpSpPr/>
          <p:nvPr userDrawn="1"/>
        </p:nvGrpSpPr>
        <p:grpSpPr>
          <a:xfrm>
            <a:off x="335360" y="356659"/>
            <a:ext cx="576064" cy="576064"/>
            <a:chOff x="251520" y="123478"/>
            <a:chExt cx="432048" cy="432048"/>
          </a:xfrm>
        </p:grpSpPr>
        <p:sp>
          <p:nvSpPr>
            <p:cNvPr id="9" name="椭圆 8"/>
            <p:cNvSpPr/>
            <p:nvPr userDrawn="1"/>
          </p:nvSpPr>
          <p:spPr>
            <a:xfrm>
              <a:off x="251520" y="123478"/>
              <a:ext cx="432048" cy="432048"/>
            </a:xfrm>
            <a:prstGeom prst="ellipse">
              <a:avLst/>
            </a:prstGeom>
            <a:solidFill>
              <a:schemeClr val="bg1"/>
            </a:solidFill>
            <a:ln w="12700">
              <a:solidFill>
                <a:srgbClr val="CD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燕尾形 7"/>
            <p:cNvSpPr/>
            <p:nvPr userDrawn="1"/>
          </p:nvSpPr>
          <p:spPr>
            <a:xfrm>
              <a:off x="359532" y="231490"/>
              <a:ext cx="216024" cy="216024"/>
            </a:xfrm>
            <a:prstGeom prst="chevron">
              <a:avLst/>
            </a:prstGeom>
            <a:solidFill>
              <a:srgbClr val="CD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grpSp>
    </p:spTree>
    <p:extLst>
      <p:ext uri="{BB962C8B-B14F-4D97-AF65-F5344CB8AC3E}">
        <p14:creationId xmlns:p14="http://schemas.microsoft.com/office/powerpoint/2010/main" val="3191504924"/>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1219170" rtl="0" eaLnBrk="1" latinLnBrk="0" hangingPunct="1">
        <a:spcBef>
          <a:spcPct val="0"/>
        </a:spcBef>
        <a:buNone/>
        <a:defRPr sz="4267" b="1" kern="1200">
          <a:solidFill>
            <a:schemeClr val="tx1"/>
          </a:solidFill>
          <a:latin typeface="微软雅黑" pitchFamily="34" charset="-122"/>
          <a:ea typeface="微软雅黑" pitchFamily="34" charset="-122"/>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blog.csdn.net/L835311324/article/details/84488470" TargetMode="External"/><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docker.com/"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ocs.docker.com/engine/reference/builder/" TargetMode="Externa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07701" y="3926053"/>
            <a:ext cx="7965909" cy="1470025"/>
          </a:xfrm>
        </p:spPr>
        <p:txBody>
          <a:bodyPr>
            <a:noAutofit/>
          </a:bodyPr>
          <a:lstStyle/>
          <a:p>
            <a:pPr algn="ctr"/>
            <a:r>
              <a:rPr lang="zh-CN" altLang="en-US" sz="4800" dirty="0">
                <a:solidFill>
                  <a:schemeClr val="bg1"/>
                </a:solidFill>
              </a:rPr>
              <a:t>云平台开发</a:t>
            </a:r>
            <a:br>
              <a:rPr lang="zh-CN" altLang="en-US" sz="4800" dirty="0">
                <a:solidFill>
                  <a:schemeClr val="bg1"/>
                </a:solidFill>
              </a:rPr>
            </a:br>
            <a:endParaRPr lang="zh-CN" altLang="en-US" sz="4800" dirty="0">
              <a:solidFill>
                <a:schemeClr val="bg1"/>
              </a:solidFill>
            </a:endParaRPr>
          </a:p>
        </p:txBody>
      </p:sp>
      <p:sp>
        <p:nvSpPr>
          <p:cNvPr id="3" name="副标题 2"/>
          <p:cNvSpPr>
            <a:spLocks noGrp="1"/>
          </p:cNvSpPr>
          <p:nvPr>
            <p:ph type="subTitle" idx="1"/>
          </p:nvPr>
        </p:nvSpPr>
        <p:spPr>
          <a:xfrm>
            <a:off x="3407701" y="5253203"/>
            <a:ext cx="7958336" cy="1176536"/>
          </a:xfrm>
        </p:spPr>
        <p:txBody>
          <a:bodyPr>
            <a:normAutofit/>
          </a:bodyPr>
          <a:lstStyle/>
          <a:p>
            <a:r>
              <a:rPr lang="zh-CN" altLang="en-US" sz="3200" dirty="0">
                <a:solidFill>
                  <a:schemeClr val="bg1"/>
                </a:solidFill>
                <a:latin typeface="微软雅黑" pitchFamily="34" charset="-122"/>
                <a:ea typeface="微软雅黑" pitchFamily="34" charset="-122"/>
              </a:rPr>
              <a:t>信息科学与技术学院</a:t>
            </a:r>
          </a:p>
          <a:p>
            <a:r>
              <a:rPr lang="zh-CN" altLang="en-US" sz="3200" dirty="0">
                <a:solidFill>
                  <a:schemeClr val="bg1"/>
                </a:solidFill>
                <a:latin typeface="微软雅黑" pitchFamily="34" charset="-122"/>
                <a:ea typeface="微软雅黑" pitchFamily="34" charset="-122"/>
              </a:rPr>
              <a:t>苏泽荫</a:t>
            </a:r>
          </a:p>
          <a:p>
            <a:endParaRPr lang="zh-CN" altLang="en-US" sz="3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24533549"/>
      </p:ext>
    </p:extLst>
  </p:cSld>
  <p:clrMapOvr>
    <a:masterClrMapping/>
  </p:clrMapOvr>
  <mc:AlternateContent xmlns:mc="http://schemas.openxmlformats.org/markup-compatibility/2006" xmlns:p14="http://schemas.microsoft.com/office/powerpoint/2010/main">
    <mc:Choice Requires="p14">
      <p:transition spd="slow" p14:dur="2000" advTm="20576"/>
    </mc:Choice>
    <mc:Fallback xmlns="">
      <p:transition spd="slow" advTm="2057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5F2274-F068-4AD5-8405-C00ECB300821}"/>
              </a:ext>
            </a:extLst>
          </p:cNvPr>
          <p:cNvSpPr>
            <a:spLocks noGrp="1"/>
          </p:cNvSpPr>
          <p:nvPr>
            <p:ph type="sldNum" sz="quarter" idx="12"/>
          </p:nvPr>
        </p:nvSpPr>
        <p:spPr/>
        <p:txBody>
          <a:bodyPr/>
          <a:lstStyle/>
          <a:p>
            <a:fld id="{0C913308-F349-4B6D-A68A-DD1791B4A57B}" type="slidenum">
              <a:rPr lang="zh-CN" altLang="en-US" smtClean="0"/>
              <a:pPr/>
              <a:t>10</a:t>
            </a:fld>
            <a:endParaRPr lang="zh-CN" altLang="en-US" dirty="0"/>
          </a:p>
        </p:txBody>
      </p:sp>
      <p:pic>
        <p:nvPicPr>
          <p:cNvPr id="5" name="图片 4">
            <a:extLst>
              <a:ext uri="{FF2B5EF4-FFF2-40B4-BE49-F238E27FC236}">
                <a16:creationId xmlns:a16="http://schemas.microsoft.com/office/drawing/2014/main" id="{82478CE5-BD87-42B1-810D-2A231BB8831F}"/>
              </a:ext>
            </a:extLst>
          </p:cNvPr>
          <p:cNvPicPr>
            <a:picLocks noChangeAspect="1"/>
          </p:cNvPicPr>
          <p:nvPr/>
        </p:nvPicPr>
        <p:blipFill>
          <a:blip r:embed="rId2"/>
          <a:stretch>
            <a:fillRect/>
          </a:stretch>
        </p:blipFill>
        <p:spPr>
          <a:xfrm>
            <a:off x="1365110" y="2151939"/>
            <a:ext cx="4115022" cy="3196490"/>
          </a:xfrm>
          <a:prstGeom prst="rect">
            <a:avLst/>
          </a:prstGeom>
        </p:spPr>
      </p:pic>
      <p:pic>
        <p:nvPicPr>
          <p:cNvPr id="6" name="Picture 2" descr="dockerimage3.png">
            <a:extLst>
              <a:ext uri="{FF2B5EF4-FFF2-40B4-BE49-F238E27FC236}">
                <a16:creationId xmlns:a16="http://schemas.microsoft.com/office/drawing/2014/main" id="{9FACFDA3-9C36-4983-A24B-584D3C383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558" y="1948724"/>
            <a:ext cx="5185437" cy="360291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Tree>
    <p:extLst>
      <p:ext uri="{BB962C8B-B14F-4D97-AF65-F5344CB8AC3E}">
        <p14:creationId xmlns:p14="http://schemas.microsoft.com/office/powerpoint/2010/main" val="258428216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DC42A57-3B55-412C-AD61-8147E76D53C1}"/>
              </a:ext>
            </a:extLst>
          </p:cNvPr>
          <p:cNvSpPr>
            <a:spLocks noGrp="1"/>
          </p:cNvSpPr>
          <p:nvPr>
            <p:ph type="sldNum" sz="quarter" idx="12"/>
          </p:nvPr>
        </p:nvSpPr>
        <p:spPr/>
        <p:txBody>
          <a:bodyPr/>
          <a:lstStyle/>
          <a:p>
            <a:fld id="{0C913308-F349-4B6D-A68A-DD1791B4A57B}" type="slidenum">
              <a:rPr lang="zh-CN" altLang="en-US" smtClean="0"/>
              <a:pPr/>
              <a:t>11</a:t>
            </a:fld>
            <a:endParaRPr lang="zh-CN" altLang="en-US" dirty="0"/>
          </a:p>
        </p:txBody>
      </p:sp>
      <p:pic>
        <p:nvPicPr>
          <p:cNvPr id="3" name="图片 2">
            <a:extLst>
              <a:ext uri="{FF2B5EF4-FFF2-40B4-BE49-F238E27FC236}">
                <a16:creationId xmlns:a16="http://schemas.microsoft.com/office/drawing/2014/main" id="{746B7203-681D-4457-AE65-22FCB82A09BB}"/>
              </a:ext>
            </a:extLst>
          </p:cNvPr>
          <p:cNvPicPr>
            <a:picLocks noChangeAspect="1"/>
          </p:cNvPicPr>
          <p:nvPr/>
        </p:nvPicPr>
        <p:blipFill>
          <a:blip r:embed="rId2"/>
          <a:stretch>
            <a:fillRect/>
          </a:stretch>
        </p:blipFill>
        <p:spPr>
          <a:xfrm>
            <a:off x="1565383" y="2408406"/>
            <a:ext cx="9871694" cy="4323370"/>
          </a:xfrm>
          <a:prstGeom prst="rect">
            <a:avLst/>
          </a:prstGeom>
        </p:spPr>
      </p:pic>
      <p:sp>
        <p:nvSpPr>
          <p:cNvPr id="4" name="矩形 3"/>
          <p:cNvSpPr/>
          <p:nvPr/>
        </p:nvSpPr>
        <p:spPr>
          <a:xfrm>
            <a:off x="1943100" y="1377310"/>
            <a:ext cx="7867650" cy="400110"/>
          </a:xfrm>
          <a:prstGeom prst="rect">
            <a:avLst/>
          </a:prstGeom>
        </p:spPr>
        <p:txBody>
          <a:bodyPr wrap="square">
            <a:spAutoFit/>
          </a:bodyPr>
          <a:lstStyle/>
          <a:p>
            <a:pPr marL="298450" indent="-285750" algn="just">
              <a:lnSpc>
                <a:spcPct val="100000"/>
              </a:lnSpc>
              <a:buFont typeface="Wingdings" panose="05000000000000000000" pitchFamily="2" charset="2"/>
              <a:buChar char="l"/>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rootfs</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(root file system)</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是内核启动时所</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mount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的第一个文件系统</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2057889" y="1903644"/>
            <a:ext cx="7828571" cy="504762"/>
          </a:xfrm>
          <a:prstGeom prst="rect">
            <a:avLst/>
          </a:prstGeom>
        </p:spPr>
      </p:pic>
      <p:sp>
        <p:nvSpPr>
          <p:cNvPr id="7" name="文本框 6">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Tree>
    <p:extLst>
      <p:ext uri="{BB962C8B-B14F-4D97-AF65-F5344CB8AC3E}">
        <p14:creationId xmlns:p14="http://schemas.microsoft.com/office/powerpoint/2010/main" val="136991705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343909-370F-49D6-A590-FC9F5626E93B}"/>
              </a:ext>
            </a:extLst>
          </p:cNvPr>
          <p:cNvSpPr>
            <a:spLocks noGrp="1"/>
          </p:cNvSpPr>
          <p:nvPr>
            <p:ph type="sldNum" sz="quarter" idx="12"/>
          </p:nvPr>
        </p:nvSpPr>
        <p:spPr/>
        <p:txBody>
          <a:bodyPr/>
          <a:lstStyle/>
          <a:p>
            <a:fld id="{0C913308-F349-4B6D-A68A-DD1791B4A57B}" type="slidenum">
              <a:rPr lang="zh-CN" altLang="en-US" smtClean="0"/>
              <a:pPr/>
              <a:t>12</a:t>
            </a:fld>
            <a:endParaRPr lang="zh-CN" altLang="en-US" dirty="0"/>
          </a:p>
        </p:txBody>
      </p:sp>
      <p:pic>
        <p:nvPicPr>
          <p:cNvPr id="2050" name="Picture 2">
            <a:extLst>
              <a:ext uri="{FF2B5EF4-FFF2-40B4-BE49-F238E27FC236}">
                <a16:creationId xmlns:a16="http://schemas.microsoft.com/office/drawing/2014/main" id="{738D4207-808F-49CD-BA23-9B659A34B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035" y="2091470"/>
            <a:ext cx="3721764" cy="2791323"/>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a:extLst>
              <a:ext uri="{FF2B5EF4-FFF2-40B4-BE49-F238E27FC236}">
                <a16:creationId xmlns:a16="http://schemas.microsoft.com/office/drawing/2014/main" id="{CA9790CD-CEF6-4CBE-8CEF-2A4B66EE51BD}"/>
              </a:ext>
            </a:extLst>
          </p:cNvPr>
          <p:cNvSpPr txBox="1"/>
          <p:nvPr/>
        </p:nvSpPr>
        <p:spPr>
          <a:xfrm>
            <a:off x="1428662" y="4882794"/>
            <a:ext cx="9786445" cy="1107996"/>
          </a:xfrm>
          <a:prstGeom prst="rect">
            <a:avLst/>
          </a:prstGeom>
        </p:spPr>
        <p:txBody>
          <a:bodyPr vert="horz" wrap="square" lIns="0" tIns="0" rIns="0" bIns="0" rtlCol="0">
            <a:spAutoFit/>
          </a:bodyPr>
          <a:lstStyle/>
          <a:p>
            <a:pPr marL="298450" indent="-285750" algn="just">
              <a:lnSpc>
                <a:spcPct val="100000"/>
              </a:lnSpc>
              <a:buFont typeface="Wingdings" panose="05000000000000000000" pitchFamily="2" charset="2"/>
              <a:buChar char="l"/>
            </a:pPr>
            <a:r>
              <a:rPr lang="en-US" altLang="zh-CN" sz="2400" b="1" dirty="0" err="1">
                <a:latin typeface="宋体" panose="02010600030101010101" pitchFamily="2" charset="-122"/>
                <a:ea typeface="宋体" panose="02010600030101010101" pitchFamily="2" charset="-122"/>
                <a:cs typeface="微软雅黑"/>
              </a:rPr>
              <a:t>bootfs</a:t>
            </a:r>
            <a:r>
              <a:rPr lang="en-US" altLang="zh-CN" sz="2400" b="1" dirty="0">
                <a:latin typeface="宋体" panose="02010600030101010101" pitchFamily="2" charset="-122"/>
                <a:ea typeface="宋体" panose="02010600030101010101" pitchFamily="2" charset="-122"/>
                <a:cs typeface="微软雅黑"/>
              </a:rPr>
              <a:t>(boot file system)</a:t>
            </a:r>
            <a:r>
              <a:rPr lang="zh-CN" altLang="en-US" sz="2400" b="1" dirty="0">
                <a:latin typeface="宋体" panose="02010600030101010101" pitchFamily="2" charset="-122"/>
                <a:ea typeface="宋体" panose="02010600030101010101" pitchFamily="2" charset="-122"/>
                <a:cs typeface="微软雅黑"/>
              </a:rPr>
              <a:t>主要包含</a:t>
            </a:r>
            <a:r>
              <a:rPr lang="en-US" altLang="zh-CN" sz="2400" b="1" dirty="0">
                <a:solidFill>
                  <a:srgbClr val="FF0000"/>
                </a:solidFill>
                <a:latin typeface="宋体" panose="02010600030101010101" pitchFamily="2" charset="-122"/>
                <a:ea typeface="宋体" panose="02010600030101010101" pitchFamily="2" charset="-122"/>
                <a:cs typeface="微软雅黑"/>
              </a:rPr>
              <a:t>bootloader</a:t>
            </a:r>
            <a:r>
              <a:rPr lang="zh-CN" altLang="en-US" sz="2400" b="1" dirty="0">
                <a:solidFill>
                  <a:srgbClr val="FF0000"/>
                </a:solidFill>
                <a:latin typeface="宋体" panose="02010600030101010101" pitchFamily="2" charset="-122"/>
                <a:ea typeface="宋体" panose="02010600030101010101" pitchFamily="2" charset="-122"/>
                <a:cs typeface="微软雅黑"/>
              </a:rPr>
              <a:t>和</a:t>
            </a:r>
            <a:r>
              <a:rPr lang="en-US" altLang="zh-CN" sz="2400" b="1" dirty="0">
                <a:solidFill>
                  <a:srgbClr val="FF0000"/>
                </a:solidFill>
                <a:latin typeface="宋体" panose="02010600030101010101" pitchFamily="2" charset="-122"/>
                <a:ea typeface="宋体" panose="02010600030101010101" pitchFamily="2" charset="-122"/>
                <a:cs typeface="微软雅黑"/>
              </a:rPr>
              <a:t>kernel</a:t>
            </a:r>
          </a:p>
          <a:p>
            <a:pPr marL="298450" indent="-285750" algn="just">
              <a:lnSpc>
                <a:spcPct val="100000"/>
              </a:lnSpc>
              <a:buFont typeface="Wingdings" panose="05000000000000000000" pitchFamily="2" charset="2"/>
              <a:buChar char="l"/>
            </a:pPr>
            <a:r>
              <a:rPr lang="en-US" altLang="zh-CN" sz="2400" b="1" dirty="0" err="1">
                <a:latin typeface="宋体" panose="02010600030101010101" pitchFamily="2" charset="-122"/>
                <a:ea typeface="宋体" panose="02010600030101010101" pitchFamily="2" charset="-122"/>
                <a:cs typeface="微软雅黑"/>
              </a:rPr>
              <a:t>rootfs</a:t>
            </a:r>
            <a:r>
              <a:rPr lang="en-US" altLang="zh-CN" sz="2400" b="1" dirty="0">
                <a:latin typeface="宋体" panose="02010600030101010101" pitchFamily="2" charset="-122"/>
                <a:ea typeface="宋体" panose="02010600030101010101" pitchFamily="2" charset="-122"/>
                <a:cs typeface="微软雅黑"/>
              </a:rPr>
              <a:t> (root file system)</a:t>
            </a:r>
            <a:r>
              <a:rPr lang="zh-CN" altLang="en-US" sz="2400" b="1" dirty="0">
                <a:latin typeface="宋体" panose="02010600030101010101" pitchFamily="2" charset="-122"/>
                <a:ea typeface="宋体" panose="02010600030101010101" pitchFamily="2" charset="-122"/>
                <a:cs typeface="微软雅黑"/>
              </a:rPr>
              <a:t> 是内核启动时所</a:t>
            </a:r>
            <a:r>
              <a:rPr lang="en-US" altLang="zh-CN" sz="2400" b="1" dirty="0">
                <a:latin typeface="宋体" panose="02010600030101010101" pitchFamily="2" charset="-122"/>
                <a:ea typeface="宋体" panose="02010600030101010101" pitchFamily="2" charset="-122"/>
                <a:cs typeface="微软雅黑"/>
              </a:rPr>
              <a:t>mount</a:t>
            </a:r>
            <a:r>
              <a:rPr lang="zh-CN" altLang="en-US" sz="2400" b="1" dirty="0">
                <a:latin typeface="宋体" panose="02010600030101010101" pitchFamily="2" charset="-122"/>
                <a:ea typeface="宋体" panose="02010600030101010101" pitchFamily="2" charset="-122"/>
                <a:cs typeface="微软雅黑"/>
              </a:rPr>
              <a:t>的第一个文件系统</a:t>
            </a:r>
            <a:endParaRPr lang="en-US" altLang="zh-CN" sz="2400" b="1" dirty="0">
              <a:latin typeface="宋体" panose="02010600030101010101" pitchFamily="2" charset="-122"/>
              <a:ea typeface="宋体" panose="02010600030101010101" pitchFamily="2" charset="-122"/>
              <a:cs typeface="微软雅黑"/>
            </a:endParaRPr>
          </a:p>
          <a:p>
            <a:pPr marL="298450" indent="-285750" algn="just">
              <a:lnSpc>
                <a:spcPct val="100000"/>
              </a:lnSpc>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cs typeface="微软雅黑"/>
              </a:rPr>
              <a:t>Docker</a:t>
            </a:r>
            <a:r>
              <a:rPr lang="zh-CN" altLang="en-US" sz="2400" b="1" dirty="0">
                <a:latin typeface="宋体" panose="02010600030101010101" pitchFamily="2" charset="-122"/>
                <a:ea typeface="宋体" panose="02010600030101010101" pitchFamily="2" charset="-122"/>
                <a:cs typeface="微软雅黑"/>
              </a:rPr>
              <a:t>镜像的</a:t>
            </a:r>
            <a:r>
              <a:rPr lang="en-US" altLang="zh-CN" sz="2400" b="1" dirty="0" err="1">
                <a:latin typeface="宋体" panose="02010600030101010101" pitchFamily="2" charset="-122"/>
                <a:ea typeface="宋体" panose="02010600030101010101" pitchFamily="2" charset="-122"/>
                <a:cs typeface="微软雅黑"/>
              </a:rPr>
              <a:t>rootfs</a:t>
            </a:r>
            <a:r>
              <a:rPr lang="zh-CN" altLang="en-US" sz="2400" b="1" dirty="0">
                <a:latin typeface="宋体" panose="02010600030101010101" pitchFamily="2" charset="-122"/>
                <a:ea typeface="宋体" panose="02010600030101010101" pitchFamily="2" charset="-122"/>
                <a:cs typeface="微软雅黑"/>
              </a:rPr>
              <a:t>在</a:t>
            </a:r>
            <a:r>
              <a:rPr lang="en-US" altLang="zh-CN" sz="2400" b="1" dirty="0">
                <a:latin typeface="宋体" panose="02010600030101010101" pitchFamily="2" charset="-122"/>
                <a:ea typeface="宋体" panose="02010600030101010101" pitchFamily="2" charset="-122"/>
                <a:cs typeface="微软雅黑"/>
              </a:rPr>
              <a:t>mount</a:t>
            </a:r>
            <a:r>
              <a:rPr lang="zh-CN" altLang="en-US" sz="2400" b="1" dirty="0">
                <a:latin typeface="宋体" panose="02010600030101010101" pitchFamily="2" charset="-122"/>
                <a:ea typeface="宋体" panose="02010600030101010101" pitchFamily="2" charset="-122"/>
                <a:cs typeface="微软雅黑"/>
              </a:rPr>
              <a:t>之后会转为只读（</a:t>
            </a:r>
            <a:r>
              <a:rPr lang="en-US" altLang="zh-CN" sz="2400" b="1" i="0" dirty="0">
                <a:solidFill>
                  <a:srgbClr val="008000"/>
                </a:solidFill>
                <a:effectLst/>
                <a:latin typeface="PingFang SC"/>
              </a:rPr>
              <a:t>read-only</a:t>
            </a:r>
            <a:r>
              <a:rPr lang="zh-CN" altLang="en-US" sz="2400" b="1" dirty="0">
                <a:latin typeface="宋体" panose="02010600030101010101" pitchFamily="2" charset="-122"/>
                <a:ea typeface="宋体" panose="02010600030101010101" pitchFamily="2" charset="-122"/>
                <a:cs typeface="微软雅黑"/>
              </a:rPr>
              <a:t>）模式</a:t>
            </a:r>
            <a:endParaRPr lang="en-US" altLang="zh-CN" sz="2400" b="1" dirty="0">
              <a:latin typeface="宋体" panose="02010600030101010101" pitchFamily="2" charset="-122"/>
              <a:ea typeface="宋体" panose="02010600030101010101" pitchFamily="2" charset="-122"/>
              <a:cs typeface="微软雅黑"/>
            </a:endParaRPr>
          </a:p>
        </p:txBody>
      </p:sp>
      <p:sp>
        <p:nvSpPr>
          <p:cNvPr id="8" name="object 5">
            <a:extLst>
              <a:ext uri="{FF2B5EF4-FFF2-40B4-BE49-F238E27FC236}">
                <a16:creationId xmlns:a16="http://schemas.microsoft.com/office/drawing/2014/main" id="{9A050CB4-7432-4268-A3FD-864293CEDC61}"/>
              </a:ext>
            </a:extLst>
          </p:cNvPr>
          <p:cNvSpPr txBox="1"/>
          <p:nvPr/>
        </p:nvSpPr>
        <p:spPr>
          <a:xfrm>
            <a:off x="1674035" y="1544320"/>
            <a:ext cx="1963245" cy="430887"/>
          </a:xfrm>
          <a:prstGeom prst="rect">
            <a:avLst/>
          </a:prstGeom>
        </p:spPr>
        <p:txBody>
          <a:bodyPr vert="horz" wrap="square" lIns="0" tIns="0" rIns="0" bIns="0" rtlCol="0">
            <a:spAutoFit/>
          </a:bodyPr>
          <a:lstStyle/>
          <a:p>
            <a:pPr marL="355600" indent="-342900" algn="just">
              <a:lnSpc>
                <a:spcPct val="100000"/>
              </a:lnSpc>
              <a:spcAft>
                <a:spcPts val="600"/>
              </a:spcAft>
              <a:buFont typeface="Wingdings" panose="05000000000000000000" pitchFamily="2" charset="2"/>
              <a:buChar char="p"/>
            </a:pPr>
            <a:r>
              <a:rPr lang="zh-CN" altLang="en-US" sz="2800" b="1" spc="20" dirty="0">
                <a:solidFill>
                  <a:srgbClr val="FF0000"/>
                </a:solidFill>
                <a:latin typeface="宋体" panose="02010600030101010101" pitchFamily="2" charset="-122"/>
                <a:ea typeface="宋体" panose="02010600030101010101" pitchFamily="2" charset="-122"/>
                <a:cs typeface="微软雅黑"/>
              </a:rPr>
              <a:t>基础镜像</a:t>
            </a:r>
            <a:endParaRPr lang="en-US" sz="2800" b="1" spc="20" dirty="0">
              <a:solidFill>
                <a:srgbClr val="FF0000"/>
              </a:solidFill>
              <a:latin typeface="宋体" panose="02010600030101010101" pitchFamily="2" charset="-122"/>
              <a:ea typeface="宋体" panose="02010600030101010101" pitchFamily="2" charset="-122"/>
              <a:cs typeface="微软雅黑"/>
            </a:endParaRPr>
          </a:p>
        </p:txBody>
      </p:sp>
      <p:pic>
        <p:nvPicPr>
          <p:cNvPr id="11" name="图片 10">
            <a:extLst>
              <a:ext uri="{FF2B5EF4-FFF2-40B4-BE49-F238E27FC236}">
                <a16:creationId xmlns:a16="http://schemas.microsoft.com/office/drawing/2014/main" id="{63000EA2-7552-4E33-86CA-EB9107EA107B}"/>
              </a:ext>
            </a:extLst>
          </p:cNvPr>
          <p:cNvPicPr>
            <a:picLocks noChangeAspect="1"/>
          </p:cNvPicPr>
          <p:nvPr/>
        </p:nvPicPr>
        <p:blipFill rotWithShape="1">
          <a:blip r:embed="rId3"/>
          <a:srcRect b="3112"/>
          <a:stretch>
            <a:fillRect/>
          </a:stretch>
        </p:blipFill>
        <p:spPr>
          <a:xfrm>
            <a:off x="9381459" y="1402729"/>
            <a:ext cx="912287" cy="1144954"/>
          </a:xfrm>
          <a:prstGeom prst="rect">
            <a:avLst/>
          </a:prstGeom>
        </p:spPr>
      </p:pic>
      <p:sp>
        <p:nvSpPr>
          <p:cNvPr id="9" name="文本框 8">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Tree>
    <p:extLst>
      <p:ext uri="{BB962C8B-B14F-4D97-AF65-F5344CB8AC3E}">
        <p14:creationId xmlns:p14="http://schemas.microsoft.com/office/powerpoint/2010/main" val="186163768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1EF1C1D-5DB9-43FC-BEB8-7F39C0E0513D}"/>
              </a:ext>
            </a:extLst>
          </p:cNvPr>
          <p:cNvSpPr>
            <a:spLocks noGrp="1"/>
          </p:cNvSpPr>
          <p:nvPr>
            <p:ph type="sldNum" sz="quarter" idx="12"/>
          </p:nvPr>
        </p:nvSpPr>
        <p:spPr/>
        <p:txBody>
          <a:bodyPr/>
          <a:lstStyle/>
          <a:p>
            <a:fld id="{0C913308-F349-4B6D-A68A-DD1791B4A57B}" type="slidenum">
              <a:rPr lang="zh-CN" altLang="en-US" smtClean="0"/>
              <a:pPr/>
              <a:t>13</a:t>
            </a:fld>
            <a:endParaRPr lang="zh-CN" altLang="en-US" dirty="0"/>
          </a:p>
        </p:txBody>
      </p:sp>
      <p:sp>
        <p:nvSpPr>
          <p:cNvPr id="10" name="文本框 9">
            <a:extLst>
              <a:ext uri="{FF2B5EF4-FFF2-40B4-BE49-F238E27FC236}">
                <a16:creationId xmlns:a16="http://schemas.microsoft.com/office/drawing/2014/main" id="{262264CD-390D-40B5-B7BD-A02137BAA82C}"/>
              </a:ext>
            </a:extLst>
          </p:cNvPr>
          <p:cNvSpPr txBox="1"/>
          <p:nvPr/>
        </p:nvSpPr>
        <p:spPr>
          <a:xfrm>
            <a:off x="1295576" y="5834349"/>
            <a:ext cx="8507457" cy="369332"/>
          </a:xfrm>
          <a:prstGeom prst="rect">
            <a:avLst/>
          </a:prstGeom>
          <a:noFill/>
        </p:spPr>
        <p:txBody>
          <a:bodyPr wrap="none" rtlCol="0">
            <a:spAutoFit/>
          </a:bodyPr>
          <a:lstStyle/>
          <a:p>
            <a:r>
              <a:rPr lang="zh-CN" altLang="en-US" b="1" dirty="0"/>
              <a:t>对于一个精简的</a:t>
            </a:r>
            <a:r>
              <a:rPr lang="en-US" altLang="zh-CN" b="1" dirty="0"/>
              <a:t>OS</a:t>
            </a:r>
            <a:r>
              <a:rPr lang="zh-CN" altLang="en-US" b="1" dirty="0"/>
              <a:t>，</a:t>
            </a:r>
            <a:r>
              <a:rPr lang="en-US" altLang="zh-CN" b="1" dirty="0" err="1"/>
              <a:t>rootfs</a:t>
            </a:r>
            <a:r>
              <a:rPr lang="en-US" altLang="zh-CN" b="1" dirty="0"/>
              <a:t> </a:t>
            </a:r>
            <a:r>
              <a:rPr lang="zh-CN" altLang="en-US" b="1" dirty="0"/>
              <a:t>可以很小，只需要包含最基本的命令，工具和程序库</a:t>
            </a:r>
          </a:p>
        </p:txBody>
      </p:sp>
      <p:pic>
        <p:nvPicPr>
          <p:cNvPr id="12" name="图片 11">
            <a:extLst>
              <a:ext uri="{FF2B5EF4-FFF2-40B4-BE49-F238E27FC236}">
                <a16:creationId xmlns:a16="http://schemas.microsoft.com/office/drawing/2014/main" id="{4C72510A-C732-43CC-BE46-40C27EB98802}"/>
              </a:ext>
            </a:extLst>
          </p:cNvPr>
          <p:cNvPicPr>
            <a:picLocks noChangeAspect="1"/>
          </p:cNvPicPr>
          <p:nvPr/>
        </p:nvPicPr>
        <p:blipFill>
          <a:blip r:embed="rId3"/>
          <a:stretch>
            <a:fillRect/>
          </a:stretch>
        </p:blipFill>
        <p:spPr>
          <a:xfrm>
            <a:off x="1989328" y="1390511"/>
            <a:ext cx="7350459" cy="4330976"/>
          </a:xfrm>
          <a:prstGeom prst="rect">
            <a:avLst/>
          </a:prstGeom>
        </p:spPr>
      </p:pic>
      <p:sp>
        <p:nvSpPr>
          <p:cNvPr id="6" name="文本框 5">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Tree>
    <p:extLst>
      <p:ext uri="{BB962C8B-B14F-4D97-AF65-F5344CB8AC3E}">
        <p14:creationId xmlns:p14="http://schemas.microsoft.com/office/powerpoint/2010/main" val="316552715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14</a:t>
            </a:fld>
            <a:endParaRPr lang="zh-CN" altLang="en-US" dirty="0"/>
          </a:p>
        </p:txBody>
      </p:sp>
      <p:pic>
        <p:nvPicPr>
          <p:cNvPr id="3" name="图片 2"/>
          <p:cNvPicPr>
            <a:picLocks noChangeAspect="1"/>
          </p:cNvPicPr>
          <p:nvPr/>
        </p:nvPicPr>
        <p:blipFill>
          <a:blip r:embed="rId2"/>
          <a:stretch>
            <a:fillRect/>
          </a:stretch>
        </p:blipFill>
        <p:spPr>
          <a:xfrm>
            <a:off x="1452950" y="1443233"/>
            <a:ext cx="9149998" cy="4624192"/>
          </a:xfrm>
          <a:prstGeom prst="rect">
            <a:avLst/>
          </a:prstGeom>
        </p:spPr>
      </p:pic>
      <p:sp>
        <p:nvSpPr>
          <p:cNvPr id="4" name="文本框 3">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Tree>
    <p:extLst>
      <p:ext uri="{BB962C8B-B14F-4D97-AF65-F5344CB8AC3E}">
        <p14:creationId xmlns:p14="http://schemas.microsoft.com/office/powerpoint/2010/main" val="391068469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15</a:t>
            </a:fld>
            <a:endParaRPr lang="zh-CN" altLang="en-US" dirty="0"/>
          </a:p>
        </p:txBody>
      </p:sp>
      <p:sp>
        <p:nvSpPr>
          <p:cNvPr id="4" name="object 5">
            <a:extLst>
              <a:ext uri="{FF2B5EF4-FFF2-40B4-BE49-F238E27FC236}">
                <a16:creationId xmlns:a16="http://schemas.microsoft.com/office/drawing/2014/main" id="{CA9790CD-CEF6-4CBE-8CEF-2A4B66EE51BD}"/>
              </a:ext>
            </a:extLst>
          </p:cNvPr>
          <p:cNvSpPr txBox="1"/>
          <p:nvPr/>
        </p:nvSpPr>
        <p:spPr>
          <a:xfrm>
            <a:off x="1581062" y="1682394"/>
            <a:ext cx="9786445" cy="1477328"/>
          </a:xfrm>
          <a:prstGeom prst="rect">
            <a:avLst/>
          </a:prstGeom>
        </p:spPr>
        <p:txBody>
          <a:bodyPr vert="horz" wrap="square" lIns="0" tIns="0" rIns="0" bIns="0" rtlCol="0">
            <a:spAutoFit/>
          </a:bodyPr>
          <a:lstStyle/>
          <a:p>
            <a:pPr marL="298450" indent="-285750" algn="just">
              <a:lnSpc>
                <a:spcPct val="100000"/>
              </a:lnSpc>
              <a:buFont typeface="Wingdings" panose="05000000000000000000" pitchFamily="2" charset="2"/>
              <a:buChar char="l"/>
            </a:pP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bootfs</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主要包含</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什么？</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298450" indent="-285750" algn="just">
              <a:lnSpc>
                <a:spcPct val="100000"/>
              </a:lnSpc>
              <a:buFont typeface="Wingdings" panose="05000000000000000000" pitchFamily="2" charset="2"/>
              <a:buChar char="l"/>
            </a:pPr>
            <a:r>
              <a:rPr lang="en-US" altLang="zh-CN" sz="2400" b="1" dirty="0" err="1">
                <a:latin typeface="Times New Roman" panose="02020603050405020304" pitchFamily="18" charset="0"/>
                <a:ea typeface="楷体" panose="02010609060101010101" pitchFamily="49" charset="-122"/>
                <a:cs typeface="Times New Roman" panose="02020603050405020304" pitchFamily="18" charset="0"/>
              </a:rPr>
              <a:t>rootfs</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是什么？</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298450" indent="-285750" algn="just">
              <a:lnSpc>
                <a:spcPct val="100000"/>
              </a:lnSpc>
              <a:buFont typeface="Wingdings" panose="05000000000000000000" pitchFamily="2" charset="2"/>
              <a:buChar char="l"/>
            </a:pP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容器内的第一个进程必须一直处于运行的状态，否则这个容器，就会处于退出状态！</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zh-CN" altLang="en-US" sz="3200" b="1" dirty="0">
                <a:solidFill>
                  <a:srgbClr val="FF0000"/>
                </a:solidFill>
              </a:rPr>
              <a:t>小试牛刀</a:t>
            </a:r>
          </a:p>
        </p:txBody>
      </p:sp>
    </p:spTree>
    <p:extLst>
      <p:ext uri="{BB962C8B-B14F-4D97-AF65-F5344CB8AC3E}">
        <p14:creationId xmlns:p14="http://schemas.microsoft.com/office/powerpoint/2010/main" val="377814702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D594E5-3617-4DB9-8E73-441BB036200C}"/>
              </a:ext>
            </a:extLst>
          </p:cNvPr>
          <p:cNvSpPr>
            <a:spLocks noGrp="1"/>
          </p:cNvSpPr>
          <p:nvPr>
            <p:ph type="sldNum" sz="quarter" idx="12"/>
          </p:nvPr>
        </p:nvSpPr>
        <p:spPr/>
        <p:txBody>
          <a:bodyPr/>
          <a:lstStyle/>
          <a:p>
            <a:fld id="{0C913308-F349-4B6D-A68A-DD1791B4A57B}" type="slidenum">
              <a:rPr lang="zh-CN" altLang="en-US" smtClean="0"/>
              <a:pPr/>
              <a:t>16</a:t>
            </a:fld>
            <a:endParaRPr lang="zh-CN" altLang="en-US" dirty="0"/>
          </a:p>
        </p:txBody>
      </p:sp>
      <p:sp>
        <p:nvSpPr>
          <p:cNvPr id="4" name="文本框 3">
            <a:extLst>
              <a:ext uri="{FF2B5EF4-FFF2-40B4-BE49-F238E27FC236}">
                <a16:creationId xmlns:a16="http://schemas.microsoft.com/office/drawing/2014/main" id="{F523BFF5-F623-4435-87FC-E685558945D5}"/>
              </a:ext>
            </a:extLst>
          </p:cNvPr>
          <p:cNvSpPr txBox="1"/>
          <p:nvPr/>
        </p:nvSpPr>
        <p:spPr>
          <a:xfrm>
            <a:off x="1320800" y="1317138"/>
            <a:ext cx="9316720" cy="1785104"/>
          </a:xfrm>
          <a:prstGeom prst="rect">
            <a:avLst/>
          </a:prstGeom>
          <a:noFill/>
        </p:spPr>
        <p:txBody>
          <a:bodyPr wrap="square">
            <a:spAutoFit/>
          </a:bodyPr>
          <a:lstStyle/>
          <a:p>
            <a:endParaRPr lang="zh-CN" altLang="en-US" sz="22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Docker</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的镜像在</a:t>
            </a:r>
            <a:r>
              <a:rPr lang="en-US" altLang="zh-CN" sz="2200" b="1" dirty="0" err="1">
                <a:latin typeface="Times New Roman" panose="02020603050405020304" pitchFamily="18" charset="0"/>
                <a:ea typeface="楷体" panose="02010609060101010101" pitchFamily="49" charset="-122"/>
                <a:cs typeface="Times New Roman" panose="02020603050405020304" pitchFamily="18" charset="0"/>
              </a:rPr>
              <a:t>bootfs</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启动加载完毕之后，并不会把</a:t>
            </a:r>
            <a:r>
              <a:rPr lang="en-US" altLang="zh-CN" sz="2200" b="1" dirty="0" err="1">
                <a:latin typeface="Times New Roman" panose="02020603050405020304" pitchFamily="18" charset="0"/>
                <a:ea typeface="楷体" panose="02010609060101010101" pitchFamily="49" charset="-122"/>
                <a:cs typeface="Times New Roman" panose="02020603050405020304" pitchFamily="18" charset="0"/>
              </a:rPr>
              <a:t>rootfs</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read-only</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改为</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read-write</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。而是利用</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union mount</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b="1" dirty="0" err="1">
                <a:latin typeface="Times New Roman" panose="02020603050405020304" pitchFamily="18" charset="0"/>
                <a:ea typeface="楷体" panose="02010609060101010101" pitchFamily="49" charset="-122"/>
                <a:cs typeface="Times New Roman" panose="02020603050405020304" pitchFamily="18" charset="0"/>
              </a:rPr>
              <a:t>UnionFS</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的一种挂载机制）将一个或多个</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read-only</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的文件系统加载到之前的</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read-only</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2200" b="1" dirty="0" err="1">
                <a:latin typeface="Times New Roman" panose="02020603050405020304" pitchFamily="18" charset="0"/>
                <a:ea typeface="楷体" panose="02010609060101010101" pitchFamily="49" charset="-122"/>
                <a:cs typeface="Times New Roman" panose="02020603050405020304" pitchFamily="18" charset="0"/>
              </a:rPr>
              <a:t>rootfs</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层之上，形成一个</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read-only</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的文件系统，</a:t>
            </a:r>
            <a:endParaRPr lang="en-US" altLang="zh-CN" sz="22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pic>
        <p:nvPicPr>
          <p:cNvPr id="3" name="图片 2"/>
          <p:cNvPicPr>
            <a:picLocks noChangeAspect="1"/>
          </p:cNvPicPr>
          <p:nvPr/>
        </p:nvPicPr>
        <p:blipFill>
          <a:blip r:embed="rId2"/>
          <a:stretch>
            <a:fillRect/>
          </a:stretch>
        </p:blipFill>
        <p:spPr>
          <a:xfrm>
            <a:off x="1890947" y="3180286"/>
            <a:ext cx="3761905" cy="3028571"/>
          </a:xfrm>
          <a:prstGeom prst="rect">
            <a:avLst/>
          </a:prstGeom>
        </p:spPr>
      </p:pic>
      <p:pic>
        <p:nvPicPr>
          <p:cNvPr id="6" name="图片 5"/>
          <p:cNvPicPr>
            <a:picLocks noChangeAspect="1"/>
          </p:cNvPicPr>
          <p:nvPr/>
        </p:nvPicPr>
        <p:blipFill>
          <a:blip r:embed="rId3"/>
          <a:stretch>
            <a:fillRect/>
          </a:stretch>
        </p:blipFill>
        <p:spPr>
          <a:xfrm>
            <a:off x="5913268" y="3390345"/>
            <a:ext cx="5523809" cy="2638095"/>
          </a:xfrm>
          <a:prstGeom prst="rect">
            <a:avLst/>
          </a:prstGeom>
        </p:spPr>
      </p:pic>
    </p:spTree>
    <p:extLst>
      <p:ext uri="{BB962C8B-B14F-4D97-AF65-F5344CB8AC3E}">
        <p14:creationId xmlns:p14="http://schemas.microsoft.com/office/powerpoint/2010/main" val="273006686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288BF2-FF6D-4701-8974-6D30FDAD8256}"/>
              </a:ext>
            </a:extLst>
          </p:cNvPr>
          <p:cNvSpPr>
            <a:spLocks noGrp="1"/>
          </p:cNvSpPr>
          <p:nvPr>
            <p:ph type="sldNum" sz="quarter" idx="12"/>
          </p:nvPr>
        </p:nvSpPr>
        <p:spPr/>
        <p:txBody>
          <a:bodyPr/>
          <a:lstStyle/>
          <a:p>
            <a:fld id="{0C913308-F349-4B6D-A68A-DD1791B4A57B}" type="slidenum">
              <a:rPr lang="zh-CN" altLang="en-US" smtClean="0"/>
              <a:pPr/>
              <a:t>17</a:t>
            </a:fld>
            <a:endParaRPr lang="zh-CN" altLang="en-US" dirty="0"/>
          </a:p>
        </p:txBody>
      </p:sp>
      <p:pic>
        <p:nvPicPr>
          <p:cNvPr id="3" name="图片 2">
            <a:extLst>
              <a:ext uri="{FF2B5EF4-FFF2-40B4-BE49-F238E27FC236}">
                <a16:creationId xmlns:a16="http://schemas.microsoft.com/office/drawing/2014/main" id="{BE306DCA-44EC-4996-B317-B0BA43884176}"/>
              </a:ext>
            </a:extLst>
          </p:cNvPr>
          <p:cNvPicPr>
            <a:picLocks noChangeAspect="1"/>
          </p:cNvPicPr>
          <p:nvPr/>
        </p:nvPicPr>
        <p:blipFill>
          <a:blip r:embed="rId2"/>
          <a:stretch>
            <a:fillRect/>
          </a:stretch>
        </p:blipFill>
        <p:spPr>
          <a:xfrm>
            <a:off x="2457450" y="1373634"/>
            <a:ext cx="6009096" cy="5308034"/>
          </a:xfrm>
          <a:prstGeom prst="rect">
            <a:avLst/>
          </a:prstGeom>
        </p:spPr>
      </p:pic>
      <p:sp>
        <p:nvSpPr>
          <p:cNvPr id="4" name="文本框 3">
            <a:extLst>
              <a:ext uri="{FF2B5EF4-FFF2-40B4-BE49-F238E27FC236}">
                <a16:creationId xmlns:a16="http://schemas.microsoft.com/office/drawing/2014/main" id="{30631584-D8D2-4CC9-BEF6-928E8755B05F}"/>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Tree>
    <p:extLst>
      <p:ext uri="{BB962C8B-B14F-4D97-AF65-F5344CB8AC3E}">
        <p14:creationId xmlns:p14="http://schemas.microsoft.com/office/powerpoint/2010/main" val="346952450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18</a:t>
            </a:fld>
            <a:endParaRPr lang="zh-CN" altLang="en-US" dirty="0"/>
          </a:p>
        </p:txBody>
      </p:sp>
      <p:pic>
        <p:nvPicPr>
          <p:cNvPr id="3" name="图片 2"/>
          <p:cNvPicPr>
            <a:picLocks noChangeAspect="1"/>
          </p:cNvPicPr>
          <p:nvPr/>
        </p:nvPicPr>
        <p:blipFill>
          <a:blip r:embed="rId2"/>
          <a:stretch>
            <a:fillRect/>
          </a:stretch>
        </p:blipFill>
        <p:spPr>
          <a:xfrm>
            <a:off x="1291092" y="1528990"/>
            <a:ext cx="9680345" cy="4871809"/>
          </a:xfrm>
          <a:prstGeom prst="rect">
            <a:avLst/>
          </a:prstGeom>
        </p:spPr>
      </p:pic>
      <p:sp>
        <p:nvSpPr>
          <p:cNvPr id="4" name="文本框 3">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Tree>
    <p:extLst>
      <p:ext uri="{BB962C8B-B14F-4D97-AF65-F5344CB8AC3E}">
        <p14:creationId xmlns:p14="http://schemas.microsoft.com/office/powerpoint/2010/main" val="19343999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D594E5-3617-4DB9-8E73-441BB036200C}"/>
              </a:ext>
            </a:extLst>
          </p:cNvPr>
          <p:cNvSpPr>
            <a:spLocks noGrp="1"/>
          </p:cNvSpPr>
          <p:nvPr>
            <p:ph type="sldNum" sz="quarter" idx="12"/>
          </p:nvPr>
        </p:nvSpPr>
        <p:spPr/>
        <p:txBody>
          <a:bodyPr/>
          <a:lstStyle/>
          <a:p>
            <a:fld id="{0C913308-F349-4B6D-A68A-DD1791B4A57B}" type="slidenum">
              <a:rPr lang="zh-CN" altLang="en-US" smtClean="0"/>
              <a:pPr/>
              <a:t>19</a:t>
            </a:fld>
            <a:endParaRPr lang="zh-CN" altLang="en-US" dirty="0"/>
          </a:p>
        </p:txBody>
      </p:sp>
      <p:sp>
        <p:nvSpPr>
          <p:cNvPr id="4" name="文本框 3">
            <a:extLst>
              <a:ext uri="{FF2B5EF4-FFF2-40B4-BE49-F238E27FC236}">
                <a16:creationId xmlns:a16="http://schemas.microsoft.com/office/drawing/2014/main" id="{F523BFF5-F623-4435-87FC-E685558945D5}"/>
              </a:ext>
            </a:extLst>
          </p:cNvPr>
          <p:cNvSpPr txBox="1"/>
          <p:nvPr/>
        </p:nvSpPr>
        <p:spPr>
          <a:xfrm>
            <a:off x="1473200" y="1448896"/>
            <a:ext cx="9103360" cy="769441"/>
          </a:xfrm>
          <a:prstGeom prst="rect">
            <a:avLst/>
          </a:prstGeom>
          <a:noFill/>
        </p:spPr>
        <p:txBody>
          <a:bodyPr wrap="square">
            <a:spAutoFit/>
          </a:bodyPr>
          <a:lstStyle/>
          <a:p>
            <a:pPr marL="342900" indent="-342900">
              <a:buFont typeface="Wingdings" panose="05000000000000000000" pitchFamily="2" charset="2"/>
              <a:buChar char="l"/>
            </a:pP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当我们创建一个容器，系统会在一层或是多层</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read-only</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的镜像层之上分配一层空的</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read-write</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的文件系统</a:t>
            </a:r>
          </a:p>
        </p:txBody>
      </p:sp>
      <p:pic>
        <p:nvPicPr>
          <p:cNvPr id="5" name="图片 4">
            <a:extLst>
              <a:ext uri="{FF2B5EF4-FFF2-40B4-BE49-F238E27FC236}">
                <a16:creationId xmlns:a16="http://schemas.microsoft.com/office/drawing/2014/main" id="{442ECBE6-FAFF-4151-AD30-0B0188A36517}"/>
              </a:ext>
            </a:extLst>
          </p:cNvPr>
          <p:cNvPicPr>
            <a:picLocks noChangeAspect="1"/>
          </p:cNvPicPr>
          <p:nvPr/>
        </p:nvPicPr>
        <p:blipFill>
          <a:blip r:embed="rId2"/>
          <a:stretch>
            <a:fillRect/>
          </a:stretch>
        </p:blipFill>
        <p:spPr>
          <a:xfrm>
            <a:off x="1805083" y="3009999"/>
            <a:ext cx="4115022" cy="3196490"/>
          </a:xfrm>
          <a:prstGeom prst="rect">
            <a:avLst/>
          </a:prstGeom>
        </p:spPr>
      </p:pic>
      <p:sp>
        <p:nvSpPr>
          <p:cNvPr id="6" name="文本框 5">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Tree>
    <p:extLst>
      <p:ext uri="{BB962C8B-B14F-4D97-AF65-F5344CB8AC3E}">
        <p14:creationId xmlns:p14="http://schemas.microsoft.com/office/powerpoint/2010/main" val="264904301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221746" y="6269211"/>
            <a:ext cx="2134235" cy="365760"/>
          </a:xfrm>
        </p:spPr>
        <p:txBody>
          <a:bodyPr/>
          <a:lstStyle/>
          <a:p>
            <a:pPr>
              <a:lnSpc>
                <a:spcPct val="150000"/>
              </a:lnSpc>
            </a:pPr>
            <a:fld id="{0C913308-F349-4B6D-A68A-DD1791B4A57B}" type="slidenum">
              <a:rPr lang="zh-CN" altLang="en-US" smtClean="0"/>
              <a:pPr>
                <a:lnSpc>
                  <a:spcPct val="150000"/>
                </a:lnSpc>
              </a:pPr>
              <a:t>2</a:t>
            </a:fld>
            <a:endParaRPr lang="zh-CN" altLang="en-US" dirty="0"/>
          </a:p>
        </p:txBody>
      </p:sp>
      <p:grpSp>
        <p:nvGrpSpPr>
          <p:cNvPr id="3" name="组合 4"/>
          <p:cNvGrpSpPr/>
          <p:nvPr/>
        </p:nvGrpSpPr>
        <p:grpSpPr>
          <a:xfrm>
            <a:off x="2036589" y="1126522"/>
            <a:ext cx="7438390" cy="844446"/>
            <a:chOff x="711835" y="935355"/>
            <a:chExt cx="7438390" cy="844446"/>
          </a:xfrm>
        </p:grpSpPr>
        <p:cxnSp>
          <p:nvCxnSpPr>
            <p:cNvPr id="7" name="直接连接符 6"/>
            <p:cNvCxnSpPr/>
            <p:nvPr/>
          </p:nvCxnSpPr>
          <p:spPr>
            <a:xfrm flipH="1">
              <a:off x="1171575" y="1183640"/>
              <a:ext cx="6978650" cy="4445"/>
            </a:xfrm>
            <a:prstGeom prst="line">
              <a:avLst/>
            </a:prstGeom>
            <a:ln w="6350">
              <a:solidFill>
                <a:srgbClr val="FF7300"/>
              </a:solidFill>
              <a:prstDash val="sysDot"/>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711835" y="935355"/>
              <a:ext cx="497205" cy="497205"/>
            </a:xfrm>
            <a:prstGeom prst="ellipse">
              <a:avLst/>
            </a:prstGeom>
            <a:solidFill>
              <a:srgbClr val="FF7300"/>
            </a:solidFill>
            <a:ln>
              <a:noFill/>
            </a:ln>
          </p:spPr>
          <p:txBody>
            <a:bodyPr vert="horz" wrap="square" lIns="91440" tIns="45720" rIns="91440" bIns="45720" numCol="1" anchor="t" anchorCtr="0" compatLnSpc="1">
              <a:prstTxWarp prst="textNoShape">
                <a:avLst/>
              </a:prstTxWarp>
            </a:bodyPr>
            <a:lstStyle/>
            <a:p>
              <a:pPr>
                <a:lnSpc>
                  <a:spcPct val="150000"/>
                </a:lnSpc>
              </a:pPr>
              <a:endParaRPr lang="zh-CN" altLang="en-US" sz="2000" dirty="0">
                <a:latin typeface="微软雅黑" pitchFamily="34" charset="-122"/>
                <a:ea typeface="微软雅黑" pitchFamily="34" charset="-122"/>
              </a:endParaRPr>
            </a:p>
          </p:txBody>
        </p:sp>
        <p:sp>
          <p:nvSpPr>
            <p:cNvPr id="9" name="等腰三角形 1024"/>
            <p:cNvSpPr/>
            <p:nvPr/>
          </p:nvSpPr>
          <p:spPr>
            <a:xfrm>
              <a:off x="780415" y="1033145"/>
              <a:ext cx="360045" cy="300990"/>
            </a:xfrm>
            <a:custGeom>
              <a:avLst/>
              <a:gdLst/>
              <a:ahLst/>
              <a:cxnLst/>
              <a:rect l="l" t="t" r="r" b="b"/>
              <a:pathLst>
                <a:path w="504056" h="421632">
                  <a:moveTo>
                    <a:pt x="252028" y="0"/>
                  </a:moveTo>
                  <a:lnTo>
                    <a:pt x="504056" y="216024"/>
                  </a:lnTo>
                  <a:lnTo>
                    <a:pt x="432048" y="216024"/>
                  </a:lnTo>
                  <a:lnTo>
                    <a:pt x="432048" y="421632"/>
                  </a:lnTo>
                  <a:lnTo>
                    <a:pt x="324036" y="421632"/>
                  </a:lnTo>
                  <a:lnTo>
                    <a:pt x="324036" y="312478"/>
                  </a:lnTo>
                  <a:lnTo>
                    <a:pt x="180020" y="312478"/>
                  </a:lnTo>
                  <a:lnTo>
                    <a:pt x="180020" y="421632"/>
                  </a:lnTo>
                  <a:lnTo>
                    <a:pt x="72008" y="421632"/>
                  </a:lnTo>
                  <a:lnTo>
                    <a:pt x="72008" y="216024"/>
                  </a:lnTo>
                  <a:lnTo>
                    <a:pt x="0" y="21602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a:latin typeface="微软雅黑" pitchFamily="34" charset="-122"/>
                <a:ea typeface="微软雅黑" pitchFamily="34" charset="-122"/>
              </a:endParaRPr>
            </a:p>
          </p:txBody>
        </p:sp>
        <p:sp>
          <p:nvSpPr>
            <p:cNvPr id="10" name="TextBox 9"/>
            <p:cNvSpPr txBox="1"/>
            <p:nvPr/>
          </p:nvSpPr>
          <p:spPr>
            <a:xfrm flipH="1">
              <a:off x="1183103" y="1198744"/>
              <a:ext cx="2434590" cy="581057"/>
            </a:xfrm>
            <a:prstGeom prst="rect">
              <a:avLst/>
            </a:prstGeom>
            <a:noFill/>
          </p:spPr>
          <p:txBody>
            <a:bodyPr wrap="square" rtlCol="0">
              <a:spAutoFit/>
            </a:bodyPr>
            <a:lstStyle/>
            <a:p>
              <a:pPr>
                <a:lnSpc>
                  <a:spcPct val="150000"/>
                </a:lnSpc>
              </a:pPr>
              <a:r>
                <a:rPr lang="zh-CN" altLang="en-US" sz="2400" b="1" dirty="0">
                  <a:latin typeface="微软雅黑" pitchFamily="34" charset="-122"/>
                  <a:ea typeface="微软雅黑" pitchFamily="34" charset="-122"/>
                </a:rPr>
                <a:t>本章学习目标</a:t>
              </a:r>
            </a:p>
          </p:txBody>
        </p:sp>
      </p:grpSp>
      <p:grpSp>
        <p:nvGrpSpPr>
          <p:cNvPr id="26" name="Group 4">
            <a:extLst>
              <a:ext uri="{FF2B5EF4-FFF2-40B4-BE49-F238E27FC236}">
                <a16:creationId xmlns:a16="http://schemas.microsoft.com/office/drawing/2014/main" id="{4FC99A4C-DBB2-4B67-86C0-E67B77D7B482}"/>
              </a:ext>
            </a:extLst>
          </p:cNvPr>
          <p:cNvGrpSpPr>
            <a:grpSpLocks noChangeAspect="1"/>
          </p:cNvGrpSpPr>
          <p:nvPr/>
        </p:nvGrpSpPr>
        <p:grpSpPr bwMode="auto">
          <a:xfrm>
            <a:off x="2873193" y="2412399"/>
            <a:ext cx="5668963" cy="822325"/>
            <a:chOff x="1296" y="1824"/>
            <a:chExt cx="2976" cy="432"/>
          </a:xfrm>
        </p:grpSpPr>
        <p:sp>
          <p:nvSpPr>
            <p:cNvPr id="27" name="AutoShape 5">
              <a:extLst>
                <a:ext uri="{FF2B5EF4-FFF2-40B4-BE49-F238E27FC236}">
                  <a16:creationId xmlns:a16="http://schemas.microsoft.com/office/drawing/2014/main" id="{961C6435-724C-4F6B-92F3-D4D8A700398F}"/>
                </a:ext>
              </a:extLst>
            </p:cNvPr>
            <p:cNvSpPr>
              <a:spLocks noChangeAspect="1" noChangeArrowheads="1"/>
            </p:cNvSpPr>
            <p:nvPr/>
          </p:nvSpPr>
          <p:spPr bwMode="gray">
            <a:xfrm>
              <a:off x="1536" y="1899"/>
              <a:ext cx="2736" cy="288"/>
            </a:xfrm>
            <a:prstGeom prst="roundRect">
              <a:avLst>
                <a:gd name="adj" fmla="val 16667"/>
              </a:avLst>
            </a:prstGeom>
            <a:solidFill>
              <a:srgbClr val="CC6600"/>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28" name="AutoShape 6">
              <a:extLst>
                <a:ext uri="{FF2B5EF4-FFF2-40B4-BE49-F238E27FC236}">
                  <a16:creationId xmlns:a16="http://schemas.microsoft.com/office/drawing/2014/main" id="{BC685C31-BA16-46DE-AC72-F67A8BF9BADA}"/>
                </a:ext>
              </a:extLst>
            </p:cNvPr>
            <p:cNvSpPr>
              <a:spLocks noChangeAspect="1" noChangeArrowheads="1"/>
            </p:cNvSpPr>
            <p:nvPr/>
          </p:nvSpPr>
          <p:spPr bwMode="gray">
            <a:xfrm>
              <a:off x="1296" y="1824"/>
              <a:ext cx="432" cy="432"/>
            </a:xfrm>
            <a:prstGeom prst="diamond">
              <a:avLst/>
            </a:prstGeom>
            <a:solidFill>
              <a:srgbClr val="CC660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29" name="Text Box 7">
              <a:extLst>
                <a:ext uri="{FF2B5EF4-FFF2-40B4-BE49-F238E27FC236}">
                  <a16:creationId xmlns:a16="http://schemas.microsoft.com/office/drawing/2014/main" id="{BD9910E0-1953-4F65-B42F-511E71C0D3BF}"/>
                </a:ext>
              </a:extLst>
            </p:cNvPr>
            <p:cNvSpPr txBox="1">
              <a:spLocks noChangeAspect="1" noChangeArrowheads="1"/>
            </p:cNvSpPr>
            <p:nvPr/>
          </p:nvSpPr>
          <p:spPr bwMode="gray">
            <a:xfrm>
              <a:off x="1680" y="1934"/>
              <a:ext cx="2527" cy="243"/>
            </a:xfrm>
            <a:prstGeom prst="rect">
              <a:avLst/>
            </a:prstGeom>
            <a:solidFill>
              <a:srgbClr val="CC6600"/>
            </a:solidFill>
            <a:ln w="9525" algn="ctr">
              <a:noFill/>
              <a:miter lim="800000"/>
              <a:headEnd/>
              <a:tailEnd/>
            </a:ln>
          </p:spPr>
          <p:txBody>
            <a:bodyPr wrap="square">
              <a:spAutoFit/>
            </a:bodyPr>
            <a:lstStyle/>
            <a:p>
              <a:pPr algn="ctr" eaLnBrk="0" hangingPunct="0"/>
              <a:r>
                <a:rPr lang="en-US" altLang="zh-CN" sz="2400" b="1" dirty="0">
                  <a:solidFill>
                    <a:schemeClr val="bg1"/>
                  </a:solidFill>
                  <a:ea typeface="华文新魏" pitchFamily="2" charset="-122"/>
                </a:rPr>
                <a:t>Docker</a:t>
              </a:r>
              <a:r>
                <a:rPr lang="zh-CN" altLang="en-US" sz="2400" b="1" dirty="0">
                  <a:solidFill>
                    <a:schemeClr val="bg1"/>
                  </a:solidFill>
                  <a:ea typeface="华文新魏" pitchFamily="2" charset="-122"/>
                </a:rPr>
                <a:t>容器运行过程</a:t>
              </a:r>
            </a:p>
          </p:txBody>
        </p:sp>
        <p:sp>
          <p:nvSpPr>
            <p:cNvPr id="30" name="Text Box 8">
              <a:extLst>
                <a:ext uri="{FF2B5EF4-FFF2-40B4-BE49-F238E27FC236}">
                  <a16:creationId xmlns:a16="http://schemas.microsoft.com/office/drawing/2014/main" id="{B86A873D-21EA-40DA-93E6-46685396BD1F}"/>
                </a:ext>
              </a:extLst>
            </p:cNvPr>
            <p:cNvSpPr txBox="1">
              <a:spLocks noChangeAspect="1" noChangeArrowheads="1"/>
            </p:cNvSpPr>
            <p:nvPr/>
          </p:nvSpPr>
          <p:spPr bwMode="gray">
            <a:xfrm>
              <a:off x="1365" y="1911"/>
              <a:ext cx="280" cy="210"/>
            </a:xfrm>
            <a:prstGeom prst="rect">
              <a:avLst/>
            </a:prstGeom>
            <a:solidFill>
              <a:srgbClr val="CC6600"/>
            </a:solidFill>
            <a:ln w="9525" algn="ctr">
              <a:noFill/>
              <a:miter lim="800000"/>
              <a:headEnd/>
              <a:tailEnd/>
            </a:ln>
          </p:spPr>
          <p:txBody>
            <a:bodyPr wrap="none">
              <a:spAutoFit/>
            </a:bodyPr>
            <a:lstStyle/>
            <a:p>
              <a:pPr algn="ctr" eaLnBrk="0" hangingPunct="0"/>
              <a:r>
                <a:rPr lang="en-US" altLang="zh-CN" sz="2000" b="1" dirty="0">
                  <a:solidFill>
                    <a:schemeClr val="bg1"/>
                  </a:solidFill>
                  <a:ea typeface="仿宋_GB2312" pitchFamily="49" charset="-122"/>
                </a:rPr>
                <a:t>4.1</a:t>
              </a:r>
            </a:p>
          </p:txBody>
        </p:sp>
      </p:grpSp>
      <p:grpSp>
        <p:nvGrpSpPr>
          <p:cNvPr id="31" name="Group 9">
            <a:extLst>
              <a:ext uri="{FF2B5EF4-FFF2-40B4-BE49-F238E27FC236}">
                <a16:creationId xmlns:a16="http://schemas.microsoft.com/office/drawing/2014/main" id="{F0592EB5-A942-42D8-96A7-2DBCDC81E200}"/>
              </a:ext>
            </a:extLst>
          </p:cNvPr>
          <p:cNvGrpSpPr>
            <a:grpSpLocks noChangeAspect="1"/>
          </p:cNvGrpSpPr>
          <p:nvPr/>
        </p:nvGrpSpPr>
        <p:grpSpPr bwMode="auto">
          <a:xfrm>
            <a:off x="2873193" y="4413738"/>
            <a:ext cx="5668963" cy="822325"/>
            <a:chOff x="1296" y="1824"/>
            <a:chExt cx="2976" cy="432"/>
          </a:xfrm>
          <a:solidFill>
            <a:srgbClr val="FF0000"/>
          </a:solidFill>
        </p:grpSpPr>
        <p:sp>
          <p:nvSpPr>
            <p:cNvPr id="32" name="AutoShape 10">
              <a:extLst>
                <a:ext uri="{FF2B5EF4-FFF2-40B4-BE49-F238E27FC236}">
                  <a16:creationId xmlns:a16="http://schemas.microsoft.com/office/drawing/2014/main" id="{8A3AC1BC-DAA0-481B-B9A5-7776020E3120}"/>
                </a:ext>
              </a:extLst>
            </p:cNvPr>
            <p:cNvSpPr>
              <a:spLocks noChangeAspect="1" noChangeArrowheads="1"/>
            </p:cNvSpPr>
            <p:nvPr/>
          </p:nvSpPr>
          <p:spPr bwMode="gray">
            <a:xfrm>
              <a:off x="1536" y="1899"/>
              <a:ext cx="2736" cy="288"/>
            </a:xfrm>
            <a:prstGeom prst="roundRect">
              <a:avLst>
                <a:gd name="adj" fmla="val 16667"/>
              </a:avLst>
            </a:prstGeom>
            <a:grp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33" name="AutoShape 11">
              <a:extLst>
                <a:ext uri="{FF2B5EF4-FFF2-40B4-BE49-F238E27FC236}">
                  <a16:creationId xmlns:a16="http://schemas.microsoft.com/office/drawing/2014/main" id="{6851E2FE-7489-4FCE-8DA4-7D8CCF62CED5}"/>
                </a:ext>
              </a:extLst>
            </p:cNvPr>
            <p:cNvSpPr>
              <a:spLocks noChangeAspect="1" noChangeArrowheads="1"/>
            </p:cNvSpPr>
            <p:nvPr/>
          </p:nvSpPr>
          <p:spPr bwMode="gray">
            <a:xfrm>
              <a:off x="1296" y="1824"/>
              <a:ext cx="432" cy="432"/>
            </a:xfrm>
            <a:prstGeom prst="diamond">
              <a:avLst/>
            </a:prstGeom>
            <a:grp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34" name="Text Box 12">
              <a:extLst>
                <a:ext uri="{FF2B5EF4-FFF2-40B4-BE49-F238E27FC236}">
                  <a16:creationId xmlns:a16="http://schemas.microsoft.com/office/drawing/2014/main" id="{DD3E9511-2305-4D8F-85D0-1831371E6D66}"/>
                </a:ext>
              </a:extLst>
            </p:cNvPr>
            <p:cNvSpPr txBox="1">
              <a:spLocks noChangeAspect="1" noChangeArrowheads="1"/>
            </p:cNvSpPr>
            <p:nvPr/>
          </p:nvSpPr>
          <p:spPr bwMode="gray">
            <a:xfrm>
              <a:off x="1680" y="1934"/>
              <a:ext cx="2535" cy="243"/>
            </a:xfrm>
            <a:prstGeom prst="rect">
              <a:avLst/>
            </a:prstGeom>
            <a:grpFill/>
            <a:ln w="9525" algn="ctr">
              <a:noFill/>
              <a:miter lim="800000"/>
              <a:headEnd/>
              <a:tailEnd/>
            </a:ln>
          </p:spPr>
          <p:txBody>
            <a:bodyPr wrap="square">
              <a:spAutoFit/>
            </a:bodyPr>
            <a:lstStyle/>
            <a:p>
              <a:pPr algn="ctr" eaLnBrk="0" hangingPunct="0"/>
              <a:r>
                <a:rPr lang="en-US" altLang="zh-CN" sz="2400" b="1" dirty="0">
                  <a:solidFill>
                    <a:schemeClr val="bg1"/>
                  </a:solidFill>
                  <a:ea typeface="华文新魏" pitchFamily="2" charset="-122"/>
                </a:rPr>
                <a:t>Docker</a:t>
              </a:r>
              <a:r>
                <a:rPr lang="zh-CN" altLang="en-US" sz="2400" b="1" dirty="0">
                  <a:solidFill>
                    <a:schemeClr val="bg1"/>
                  </a:solidFill>
                  <a:ea typeface="华文新魏" pitchFamily="2" charset="-122"/>
                </a:rPr>
                <a:t>容器命令</a:t>
              </a:r>
            </a:p>
          </p:txBody>
        </p:sp>
        <p:sp>
          <p:nvSpPr>
            <p:cNvPr id="35" name="Text Box 13">
              <a:extLst>
                <a:ext uri="{FF2B5EF4-FFF2-40B4-BE49-F238E27FC236}">
                  <a16:creationId xmlns:a16="http://schemas.microsoft.com/office/drawing/2014/main" id="{0D9A6EF7-CCC4-4FDB-AB1F-FE16D71A16F6}"/>
                </a:ext>
              </a:extLst>
            </p:cNvPr>
            <p:cNvSpPr txBox="1">
              <a:spLocks noChangeAspect="1" noChangeArrowheads="1"/>
            </p:cNvSpPr>
            <p:nvPr/>
          </p:nvSpPr>
          <p:spPr bwMode="gray">
            <a:xfrm>
              <a:off x="1367" y="1911"/>
              <a:ext cx="280" cy="210"/>
            </a:xfrm>
            <a:prstGeom prst="rect">
              <a:avLst/>
            </a:prstGeom>
            <a:grpFill/>
            <a:ln w="9525" algn="ctr">
              <a:noFill/>
              <a:miter lim="800000"/>
              <a:headEnd/>
              <a:tailEnd/>
            </a:ln>
          </p:spPr>
          <p:txBody>
            <a:bodyPr wrap="none">
              <a:spAutoFit/>
            </a:bodyPr>
            <a:lstStyle/>
            <a:p>
              <a:pPr algn="ctr" eaLnBrk="0" hangingPunct="0"/>
              <a:r>
                <a:rPr lang="en-US" altLang="zh-CN" sz="2000" b="1" dirty="0">
                  <a:solidFill>
                    <a:schemeClr val="bg1"/>
                  </a:solidFill>
                  <a:ea typeface="仿宋_GB2312" pitchFamily="49" charset="-122"/>
                </a:rPr>
                <a:t>4.3</a:t>
              </a:r>
            </a:p>
          </p:txBody>
        </p:sp>
      </p:grpSp>
      <p:grpSp>
        <p:nvGrpSpPr>
          <p:cNvPr id="36" name="Group 19">
            <a:extLst>
              <a:ext uri="{FF2B5EF4-FFF2-40B4-BE49-F238E27FC236}">
                <a16:creationId xmlns:a16="http://schemas.microsoft.com/office/drawing/2014/main" id="{D49B1D21-E9DC-4E3B-A85D-37AC929CACC8}"/>
              </a:ext>
            </a:extLst>
          </p:cNvPr>
          <p:cNvGrpSpPr>
            <a:grpSpLocks noChangeAspect="1"/>
          </p:cNvGrpSpPr>
          <p:nvPr/>
        </p:nvGrpSpPr>
        <p:grpSpPr bwMode="auto">
          <a:xfrm>
            <a:off x="2849207" y="3409614"/>
            <a:ext cx="5668963" cy="822325"/>
            <a:chOff x="1296" y="1824"/>
            <a:chExt cx="2976" cy="432"/>
          </a:xfrm>
        </p:grpSpPr>
        <p:sp>
          <p:nvSpPr>
            <p:cNvPr id="37" name="AutoShape 20">
              <a:extLst>
                <a:ext uri="{FF2B5EF4-FFF2-40B4-BE49-F238E27FC236}">
                  <a16:creationId xmlns:a16="http://schemas.microsoft.com/office/drawing/2014/main" id="{F04D92F0-C489-4EA9-94C7-F743DCB2CF68}"/>
                </a:ext>
              </a:extLst>
            </p:cNvPr>
            <p:cNvSpPr>
              <a:spLocks noChangeAspect="1" noChangeArrowheads="1"/>
            </p:cNvSpPr>
            <p:nvPr/>
          </p:nvSpPr>
          <p:spPr bwMode="gray">
            <a:xfrm>
              <a:off x="1536" y="1899"/>
              <a:ext cx="2736" cy="288"/>
            </a:xfrm>
            <a:prstGeom prst="roundRect">
              <a:avLst>
                <a:gd name="adj" fmla="val 16667"/>
              </a:avLst>
            </a:prstGeom>
            <a:solidFill>
              <a:srgbClr val="009900"/>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38" name="AutoShape 21">
              <a:extLst>
                <a:ext uri="{FF2B5EF4-FFF2-40B4-BE49-F238E27FC236}">
                  <a16:creationId xmlns:a16="http://schemas.microsoft.com/office/drawing/2014/main" id="{89FA5AE0-F958-4E5D-B431-F1C99C6C337F}"/>
                </a:ext>
              </a:extLst>
            </p:cNvPr>
            <p:cNvSpPr>
              <a:spLocks noChangeAspect="1" noChangeArrowheads="1"/>
            </p:cNvSpPr>
            <p:nvPr/>
          </p:nvSpPr>
          <p:spPr bwMode="gray">
            <a:xfrm>
              <a:off x="1296" y="1824"/>
              <a:ext cx="432" cy="432"/>
            </a:xfrm>
            <a:prstGeom prst="diamond">
              <a:avLst/>
            </a:prstGeom>
            <a:solidFill>
              <a:srgbClr val="00990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39" name="Text Box 22">
              <a:extLst>
                <a:ext uri="{FF2B5EF4-FFF2-40B4-BE49-F238E27FC236}">
                  <a16:creationId xmlns:a16="http://schemas.microsoft.com/office/drawing/2014/main" id="{511CD885-5D43-4ED6-B508-77F39E2B5695}"/>
                </a:ext>
              </a:extLst>
            </p:cNvPr>
            <p:cNvSpPr txBox="1">
              <a:spLocks noChangeAspect="1" noChangeArrowheads="1"/>
            </p:cNvSpPr>
            <p:nvPr/>
          </p:nvSpPr>
          <p:spPr bwMode="gray">
            <a:xfrm>
              <a:off x="1680" y="1934"/>
              <a:ext cx="2527" cy="243"/>
            </a:xfrm>
            <a:prstGeom prst="rect">
              <a:avLst/>
            </a:prstGeom>
            <a:solidFill>
              <a:srgbClr val="009900"/>
            </a:solidFill>
            <a:ln w="9525" algn="ctr">
              <a:noFill/>
              <a:miter lim="800000"/>
              <a:headEnd/>
              <a:tailEnd/>
            </a:ln>
          </p:spPr>
          <p:txBody>
            <a:bodyPr wrap="square">
              <a:spAutoFit/>
            </a:bodyPr>
            <a:lstStyle/>
            <a:p>
              <a:pPr algn="ctr" eaLnBrk="0" hangingPunct="0"/>
              <a:r>
                <a:rPr lang="en-US" altLang="zh-CN" sz="2400" b="1" dirty="0">
                  <a:solidFill>
                    <a:schemeClr val="bg1"/>
                  </a:solidFill>
                  <a:ea typeface="华文新魏" pitchFamily="2" charset="-122"/>
                </a:rPr>
                <a:t>Docker</a:t>
              </a:r>
              <a:r>
                <a:rPr lang="zh-CN" altLang="en-US" sz="2400" b="1" dirty="0">
                  <a:solidFill>
                    <a:schemeClr val="bg1"/>
                  </a:solidFill>
                  <a:ea typeface="华文新魏" pitchFamily="2" charset="-122"/>
                </a:rPr>
                <a:t>容器原理</a:t>
              </a:r>
            </a:p>
          </p:txBody>
        </p:sp>
        <p:sp>
          <p:nvSpPr>
            <p:cNvPr id="40" name="Text Box 23">
              <a:extLst>
                <a:ext uri="{FF2B5EF4-FFF2-40B4-BE49-F238E27FC236}">
                  <a16:creationId xmlns:a16="http://schemas.microsoft.com/office/drawing/2014/main" id="{569D1053-8663-4EBA-AEB9-4B97266BAE14}"/>
                </a:ext>
              </a:extLst>
            </p:cNvPr>
            <p:cNvSpPr txBox="1">
              <a:spLocks noChangeAspect="1" noChangeArrowheads="1"/>
            </p:cNvSpPr>
            <p:nvPr/>
          </p:nvSpPr>
          <p:spPr bwMode="gray">
            <a:xfrm>
              <a:off x="1365" y="1911"/>
              <a:ext cx="280" cy="210"/>
            </a:xfrm>
            <a:prstGeom prst="rect">
              <a:avLst/>
            </a:prstGeom>
            <a:solidFill>
              <a:srgbClr val="009900"/>
            </a:solidFill>
            <a:ln w="9525" algn="ctr">
              <a:noFill/>
              <a:miter lim="800000"/>
              <a:headEnd/>
              <a:tailEnd/>
            </a:ln>
          </p:spPr>
          <p:txBody>
            <a:bodyPr wrap="none">
              <a:spAutoFit/>
            </a:bodyPr>
            <a:lstStyle/>
            <a:p>
              <a:pPr algn="ctr" eaLnBrk="0" hangingPunct="0"/>
              <a:r>
                <a:rPr lang="en-US" altLang="zh-CN" sz="2000" b="1" dirty="0">
                  <a:solidFill>
                    <a:schemeClr val="bg1"/>
                  </a:solidFill>
                  <a:ea typeface="仿宋_GB2312" pitchFamily="49" charset="-122"/>
                </a:rPr>
                <a:t>4.2</a:t>
              </a:r>
            </a:p>
          </p:txBody>
        </p:sp>
      </p:grpSp>
      <p:sp>
        <p:nvSpPr>
          <p:cNvPr id="41" name="文本框 40">
            <a:extLst>
              <a:ext uri="{FF2B5EF4-FFF2-40B4-BE49-F238E27FC236}">
                <a16:creationId xmlns:a16="http://schemas.microsoft.com/office/drawing/2014/main" id="{0A2DEB9C-CC2F-4028-9C57-703BB4225FEF}"/>
              </a:ext>
            </a:extLst>
          </p:cNvPr>
          <p:cNvSpPr txBox="1"/>
          <p:nvPr/>
        </p:nvSpPr>
        <p:spPr>
          <a:xfrm>
            <a:off x="2717021" y="616963"/>
            <a:ext cx="6094428" cy="677108"/>
          </a:xfrm>
          <a:prstGeom prst="rect">
            <a:avLst/>
          </a:prstGeom>
          <a:noFill/>
        </p:spPr>
        <p:txBody>
          <a:bodyPr wrap="square">
            <a:spAutoFit/>
          </a:bodyPr>
          <a:lstStyle/>
          <a:p>
            <a:r>
              <a:rPr lang="zh-CN" altLang="en-US" sz="3800" b="1" dirty="0">
                <a:latin typeface="黑体" panose="02010609060101010101" pitchFamily="49" charset="-122"/>
                <a:ea typeface="黑体" panose="02010609060101010101" pitchFamily="49" charset="-122"/>
                <a:cs typeface="+mj-cs"/>
              </a:rPr>
              <a:t>第</a:t>
            </a:r>
            <a:r>
              <a:rPr lang="en-US" altLang="zh-CN" sz="3800" b="1" dirty="0">
                <a:latin typeface="黑体" panose="02010609060101010101" pitchFamily="49" charset="-122"/>
                <a:ea typeface="黑体" panose="02010609060101010101" pitchFamily="49" charset="-122"/>
                <a:cs typeface="+mj-cs"/>
              </a:rPr>
              <a:t>4</a:t>
            </a:r>
            <a:r>
              <a:rPr lang="zh-CN" altLang="en-US" sz="3800" b="1" dirty="0">
                <a:latin typeface="黑体" panose="02010609060101010101" pitchFamily="49" charset="-122"/>
                <a:ea typeface="黑体" panose="02010609060101010101" pitchFamily="49" charset="-122"/>
                <a:cs typeface="+mj-cs"/>
              </a:rPr>
              <a:t>章 </a:t>
            </a:r>
            <a:r>
              <a:rPr lang="sv-SE" altLang="zh-CN" sz="3800" b="1" dirty="0">
                <a:latin typeface="黑体" panose="02010609060101010101" pitchFamily="49" charset="-122"/>
                <a:ea typeface="黑体" panose="02010609060101010101" pitchFamily="49" charset="-122"/>
                <a:cs typeface="+mj-cs"/>
              </a:rPr>
              <a:t>Docker</a:t>
            </a:r>
            <a:r>
              <a:rPr lang="zh-CN" altLang="sv-SE" sz="3800" b="1" dirty="0">
                <a:latin typeface="黑体" panose="02010609060101010101" pitchFamily="49" charset="-122"/>
                <a:ea typeface="黑体" panose="02010609060101010101" pitchFamily="49" charset="-122"/>
                <a:cs typeface="+mj-cs"/>
              </a:rPr>
              <a:t>容器</a:t>
            </a:r>
            <a:endParaRPr lang="zh-CN" altLang="en-US" sz="3800" b="1" dirty="0">
              <a:latin typeface="黑体" panose="02010609060101010101" pitchFamily="49" charset="-122"/>
              <a:ea typeface="黑体" panose="02010609060101010101" pitchFamily="49" charset="-122"/>
              <a:cs typeface="+mj-cs"/>
            </a:endParaRPr>
          </a:p>
        </p:txBody>
      </p:sp>
      <p:grpSp>
        <p:nvGrpSpPr>
          <p:cNvPr id="24" name="Group 9">
            <a:extLst>
              <a:ext uri="{FF2B5EF4-FFF2-40B4-BE49-F238E27FC236}">
                <a16:creationId xmlns:a16="http://schemas.microsoft.com/office/drawing/2014/main" id="{F0592EB5-A942-42D8-96A7-2DBCDC81E200}"/>
              </a:ext>
            </a:extLst>
          </p:cNvPr>
          <p:cNvGrpSpPr>
            <a:grpSpLocks noChangeAspect="1"/>
          </p:cNvGrpSpPr>
          <p:nvPr/>
        </p:nvGrpSpPr>
        <p:grpSpPr bwMode="auto">
          <a:xfrm>
            <a:off x="2873193" y="5446886"/>
            <a:ext cx="5668963" cy="822325"/>
            <a:chOff x="1296" y="1824"/>
            <a:chExt cx="2976" cy="432"/>
          </a:xfrm>
        </p:grpSpPr>
        <p:sp>
          <p:nvSpPr>
            <p:cNvPr id="25" name="AutoShape 10">
              <a:extLst>
                <a:ext uri="{FF2B5EF4-FFF2-40B4-BE49-F238E27FC236}">
                  <a16:creationId xmlns:a16="http://schemas.microsoft.com/office/drawing/2014/main" id="{8A3AC1BC-DAA0-481B-B9A5-7776020E3120}"/>
                </a:ext>
              </a:extLst>
            </p:cNvPr>
            <p:cNvSpPr>
              <a:spLocks noChangeAspect="1" noChangeArrowheads="1"/>
            </p:cNvSpPr>
            <p:nvPr/>
          </p:nvSpPr>
          <p:spPr bwMode="gray">
            <a:xfrm>
              <a:off x="1536" y="1899"/>
              <a:ext cx="2736" cy="288"/>
            </a:xfrm>
            <a:prstGeom prst="roundRect">
              <a:avLst>
                <a:gd name="adj" fmla="val 16667"/>
              </a:avLst>
            </a:prstGeom>
            <a:solidFill>
              <a:srgbClr val="0000CC"/>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42" name="AutoShape 11">
              <a:extLst>
                <a:ext uri="{FF2B5EF4-FFF2-40B4-BE49-F238E27FC236}">
                  <a16:creationId xmlns:a16="http://schemas.microsoft.com/office/drawing/2014/main" id="{6851E2FE-7489-4FCE-8DA4-7D8CCF62CED5}"/>
                </a:ext>
              </a:extLst>
            </p:cNvPr>
            <p:cNvSpPr>
              <a:spLocks noChangeAspect="1" noChangeArrowheads="1"/>
            </p:cNvSpPr>
            <p:nvPr/>
          </p:nvSpPr>
          <p:spPr bwMode="gray">
            <a:xfrm>
              <a:off x="1296" y="1824"/>
              <a:ext cx="432" cy="432"/>
            </a:xfrm>
            <a:prstGeom prst="diamond">
              <a:avLst/>
            </a:prstGeom>
            <a:solidFill>
              <a:srgbClr val="0000CC"/>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43" name="Text Box 12">
              <a:extLst>
                <a:ext uri="{FF2B5EF4-FFF2-40B4-BE49-F238E27FC236}">
                  <a16:creationId xmlns:a16="http://schemas.microsoft.com/office/drawing/2014/main" id="{DD3E9511-2305-4D8F-85D0-1831371E6D66}"/>
                </a:ext>
              </a:extLst>
            </p:cNvPr>
            <p:cNvSpPr txBox="1">
              <a:spLocks noChangeAspect="1" noChangeArrowheads="1"/>
            </p:cNvSpPr>
            <p:nvPr/>
          </p:nvSpPr>
          <p:spPr bwMode="gray">
            <a:xfrm>
              <a:off x="1680" y="1934"/>
              <a:ext cx="2535" cy="243"/>
            </a:xfrm>
            <a:prstGeom prst="rect">
              <a:avLst/>
            </a:prstGeom>
            <a:solidFill>
              <a:srgbClr val="0000CC"/>
            </a:solidFill>
            <a:ln w="9525" algn="ctr">
              <a:noFill/>
              <a:miter lim="800000"/>
              <a:headEnd/>
              <a:tailEnd/>
            </a:ln>
          </p:spPr>
          <p:txBody>
            <a:bodyPr wrap="square">
              <a:spAutoFit/>
            </a:bodyPr>
            <a:lstStyle/>
            <a:p>
              <a:pPr algn="ctr" eaLnBrk="0" hangingPunct="0"/>
              <a:r>
                <a:rPr lang="en-US" altLang="zh-CN" sz="2400" b="1" dirty="0">
                  <a:solidFill>
                    <a:schemeClr val="bg1"/>
                  </a:solidFill>
                  <a:ea typeface="华文新魏" pitchFamily="2" charset="-122"/>
                </a:rPr>
                <a:t>Docker</a:t>
              </a:r>
              <a:r>
                <a:rPr lang="zh-CN" altLang="en-US" sz="2400" b="1" dirty="0">
                  <a:solidFill>
                    <a:schemeClr val="bg1"/>
                  </a:solidFill>
                  <a:ea typeface="华文新魏" pitchFamily="2" charset="-122"/>
                </a:rPr>
                <a:t>容器应用实例</a:t>
              </a:r>
            </a:p>
          </p:txBody>
        </p:sp>
        <p:sp>
          <p:nvSpPr>
            <p:cNvPr id="44" name="Text Box 13">
              <a:extLst>
                <a:ext uri="{FF2B5EF4-FFF2-40B4-BE49-F238E27FC236}">
                  <a16:creationId xmlns:a16="http://schemas.microsoft.com/office/drawing/2014/main" id="{0D9A6EF7-CCC4-4FDB-AB1F-FE16D71A16F6}"/>
                </a:ext>
              </a:extLst>
            </p:cNvPr>
            <p:cNvSpPr txBox="1">
              <a:spLocks noChangeAspect="1" noChangeArrowheads="1"/>
            </p:cNvSpPr>
            <p:nvPr/>
          </p:nvSpPr>
          <p:spPr bwMode="gray">
            <a:xfrm>
              <a:off x="1366" y="1911"/>
              <a:ext cx="280" cy="210"/>
            </a:xfrm>
            <a:prstGeom prst="rect">
              <a:avLst/>
            </a:prstGeom>
            <a:solidFill>
              <a:srgbClr val="0000CC"/>
            </a:solidFill>
            <a:ln w="9525" algn="ctr">
              <a:noFill/>
              <a:miter lim="800000"/>
              <a:headEnd/>
              <a:tailEnd/>
            </a:ln>
          </p:spPr>
          <p:txBody>
            <a:bodyPr wrap="none">
              <a:spAutoFit/>
            </a:bodyPr>
            <a:lstStyle/>
            <a:p>
              <a:pPr algn="ctr" eaLnBrk="0" hangingPunct="0"/>
              <a:r>
                <a:rPr lang="en-US" altLang="zh-CN" sz="2000" b="1" dirty="0">
                  <a:solidFill>
                    <a:schemeClr val="bg1"/>
                  </a:solidFill>
                  <a:ea typeface="仿宋_GB2312" pitchFamily="49" charset="-122"/>
                </a:rPr>
                <a:t>4.4</a:t>
              </a:r>
            </a:p>
          </p:txBody>
        </p:sp>
      </p:grpSp>
    </p:spTree>
    <p:custDataLst>
      <p:tags r:id="rId1"/>
    </p:custDataLst>
    <p:extLst>
      <p:ext uri="{BB962C8B-B14F-4D97-AF65-F5344CB8AC3E}">
        <p14:creationId xmlns:p14="http://schemas.microsoft.com/office/powerpoint/2010/main" val="4116993337"/>
      </p:ext>
    </p:extLst>
  </p:cSld>
  <p:clrMapOvr>
    <a:masterClrMapping/>
  </p:clrMapOvr>
  <p:transition spd="slow" advTm="3277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20</a:t>
            </a:fld>
            <a:endParaRPr lang="zh-CN" altLang="en-US" dirty="0"/>
          </a:p>
        </p:txBody>
      </p:sp>
      <p:pic>
        <p:nvPicPr>
          <p:cNvPr id="3" name="图片 2"/>
          <p:cNvPicPr>
            <a:picLocks noChangeAspect="1"/>
          </p:cNvPicPr>
          <p:nvPr/>
        </p:nvPicPr>
        <p:blipFill>
          <a:blip r:embed="rId2"/>
          <a:stretch>
            <a:fillRect/>
          </a:stretch>
        </p:blipFill>
        <p:spPr>
          <a:xfrm>
            <a:off x="1305340" y="1695620"/>
            <a:ext cx="10018755" cy="4105105"/>
          </a:xfrm>
          <a:prstGeom prst="rect">
            <a:avLst/>
          </a:prstGeom>
        </p:spPr>
      </p:pic>
      <p:sp>
        <p:nvSpPr>
          <p:cNvPr id="4" name="文本框 3">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Tree>
    <p:extLst>
      <p:ext uri="{BB962C8B-B14F-4D97-AF65-F5344CB8AC3E}">
        <p14:creationId xmlns:p14="http://schemas.microsoft.com/office/powerpoint/2010/main" val="351216418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21</a:t>
            </a:fld>
            <a:endParaRPr lang="zh-CN" altLang="en-US" dirty="0"/>
          </a:p>
        </p:txBody>
      </p:sp>
      <p:sp>
        <p:nvSpPr>
          <p:cNvPr id="3" name="矩形 2"/>
          <p:cNvSpPr/>
          <p:nvPr/>
        </p:nvSpPr>
        <p:spPr>
          <a:xfrm>
            <a:off x="1632287" y="1463159"/>
            <a:ext cx="2935419" cy="461665"/>
          </a:xfrm>
          <a:prstGeom prst="rect">
            <a:avLst/>
          </a:prstGeom>
        </p:spPr>
        <p:txBody>
          <a:bodyPr wrap="none">
            <a:spAutoFit/>
          </a:bodyPr>
          <a:lstStyle/>
          <a:p>
            <a:pPr marL="285750" indent="-285750">
              <a:buFont typeface="Wingdings" panose="05000000000000000000" pitchFamily="2" charset="2"/>
              <a:buChar char="p"/>
            </a:pPr>
            <a:r>
              <a:rPr lang="zh-CN" altLang="en-US" sz="2400" b="1" dirty="0">
                <a:solidFill>
                  <a:srgbClr val="FF0000"/>
                </a:solidFill>
                <a:latin typeface="楷体" panose="02010609060101010101" pitchFamily="49" charset="-122"/>
                <a:ea typeface="楷体" panose="02010609060101010101" pitchFamily="49" charset="-122"/>
              </a:rPr>
              <a:t>容器层的细节说明</a:t>
            </a:r>
          </a:p>
        </p:txBody>
      </p:sp>
      <p:sp>
        <p:nvSpPr>
          <p:cNvPr id="4" name="文本框 3">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
        <p:nvSpPr>
          <p:cNvPr id="5" name="矩形 4"/>
          <p:cNvSpPr/>
          <p:nvPr/>
        </p:nvSpPr>
        <p:spPr>
          <a:xfrm>
            <a:off x="1632287" y="1991723"/>
            <a:ext cx="7851056" cy="707886"/>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    镜像层数量可能会很多，所有镜像层会联合在一起组成一个统一的文件系统，在容器层中，用户看到的是一个叠加之后的文件系统</a:t>
            </a:r>
          </a:p>
        </p:txBody>
      </p:sp>
      <p:pic>
        <p:nvPicPr>
          <p:cNvPr id="6" name="图片 5"/>
          <p:cNvPicPr>
            <a:picLocks noChangeAspect="1"/>
          </p:cNvPicPr>
          <p:nvPr/>
        </p:nvPicPr>
        <p:blipFill>
          <a:blip r:embed="rId2"/>
          <a:stretch>
            <a:fillRect/>
          </a:stretch>
        </p:blipFill>
        <p:spPr>
          <a:xfrm>
            <a:off x="1885950" y="3061931"/>
            <a:ext cx="7851056" cy="3053188"/>
          </a:xfrm>
          <a:prstGeom prst="rect">
            <a:avLst/>
          </a:prstGeom>
        </p:spPr>
      </p:pic>
    </p:spTree>
    <p:extLst>
      <p:ext uri="{BB962C8B-B14F-4D97-AF65-F5344CB8AC3E}">
        <p14:creationId xmlns:p14="http://schemas.microsoft.com/office/powerpoint/2010/main" val="85908697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22</a:t>
            </a:fld>
            <a:endParaRPr lang="zh-CN" altLang="en-US" dirty="0"/>
          </a:p>
        </p:txBody>
      </p:sp>
      <p:pic>
        <p:nvPicPr>
          <p:cNvPr id="1026"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275" y="1671637"/>
            <a:ext cx="7000875" cy="432435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221372" y="1302305"/>
            <a:ext cx="6059672" cy="369332"/>
          </a:xfrm>
          <a:prstGeom prst="rect">
            <a:avLst/>
          </a:prstGeom>
        </p:spPr>
        <p:txBody>
          <a:bodyPr wrap="none">
            <a:spAutoFit/>
          </a:bodyPr>
          <a:lstStyle/>
          <a:p>
            <a:r>
              <a:rPr lang="en-US" altLang="zh-CN" dirty="0">
                <a:hlinkClick r:id="rId3"/>
              </a:rPr>
              <a:t>https://blog.csdn.net/L835311324/article/details/84488470</a:t>
            </a:r>
            <a:r>
              <a:rPr lang="en-US" altLang="zh-CN" dirty="0"/>
              <a:t> </a:t>
            </a:r>
            <a:endParaRPr lang="zh-CN" altLang="en-US" dirty="0"/>
          </a:p>
        </p:txBody>
      </p:sp>
      <p:sp>
        <p:nvSpPr>
          <p:cNvPr id="5" name="文本框 4">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Tree>
    <p:extLst>
      <p:ext uri="{BB962C8B-B14F-4D97-AF65-F5344CB8AC3E}">
        <p14:creationId xmlns:p14="http://schemas.microsoft.com/office/powerpoint/2010/main" val="184564183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8A8834-B537-401B-AFA9-F689F47262CD}"/>
              </a:ext>
            </a:extLst>
          </p:cNvPr>
          <p:cNvSpPr>
            <a:spLocks noGrp="1"/>
          </p:cNvSpPr>
          <p:nvPr>
            <p:ph type="sldNum" sz="quarter" idx="12"/>
          </p:nvPr>
        </p:nvSpPr>
        <p:spPr/>
        <p:txBody>
          <a:bodyPr/>
          <a:lstStyle/>
          <a:p>
            <a:fld id="{0C913308-F349-4B6D-A68A-DD1791B4A57B}" type="slidenum">
              <a:rPr lang="zh-CN" altLang="en-US" smtClean="0"/>
              <a:pPr/>
              <a:t>23</a:t>
            </a:fld>
            <a:endParaRPr lang="zh-CN" altLang="en-US" dirty="0"/>
          </a:p>
        </p:txBody>
      </p:sp>
      <p:pic>
        <p:nvPicPr>
          <p:cNvPr id="4" name="图片 3">
            <a:extLst>
              <a:ext uri="{FF2B5EF4-FFF2-40B4-BE49-F238E27FC236}">
                <a16:creationId xmlns:a16="http://schemas.microsoft.com/office/drawing/2014/main" id="{82515E87-28F9-4934-BD75-DEEFF4250116}"/>
              </a:ext>
            </a:extLst>
          </p:cNvPr>
          <p:cNvPicPr>
            <a:picLocks noChangeAspect="1"/>
          </p:cNvPicPr>
          <p:nvPr/>
        </p:nvPicPr>
        <p:blipFill>
          <a:blip r:embed="rId2"/>
          <a:stretch>
            <a:fillRect/>
          </a:stretch>
        </p:blipFill>
        <p:spPr>
          <a:xfrm>
            <a:off x="1607609" y="1394245"/>
            <a:ext cx="8176471" cy="4703393"/>
          </a:xfrm>
          <a:prstGeom prst="rect">
            <a:avLst/>
          </a:prstGeom>
        </p:spPr>
      </p:pic>
      <p:sp>
        <p:nvSpPr>
          <p:cNvPr id="5" name="文本框 4">
            <a:extLst>
              <a:ext uri="{FF2B5EF4-FFF2-40B4-BE49-F238E27FC236}">
                <a16:creationId xmlns:a16="http://schemas.microsoft.com/office/drawing/2014/main" id="{DA93F54C-485C-4821-A771-25969310E98A}"/>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4.2 Docker</a:t>
            </a:r>
            <a:r>
              <a:rPr lang="zh-CN" altLang="en-US" sz="3200" b="1" dirty="0">
                <a:solidFill>
                  <a:srgbClr val="FF0000"/>
                </a:solidFill>
              </a:rPr>
              <a:t>容器原理</a:t>
            </a:r>
          </a:p>
        </p:txBody>
      </p:sp>
    </p:spTree>
    <p:extLst>
      <p:ext uri="{BB962C8B-B14F-4D97-AF65-F5344CB8AC3E}">
        <p14:creationId xmlns:p14="http://schemas.microsoft.com/office/powerpoint/2010/main" val="202836256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8A8834-B537-401B-AFA9-F689F47262CD}"/>
              </a:ext>
            </a:extLst>
          </p:cNvPr>
          <p:cNvSpPr>
            <a:spLocks noGrp="1"/>
          </p:cNvSpPr>
          <p:nvPr>
            <p:ph type="sldNum" sz="quarter" idx="12"/>
          </p:nvPr>
        </p:nvSpPr>
        <p:spPr/>
        <p:txBody>
          <a:bodyPr/>
          <a:lstStyle/>
          <a:p>
            <a:fld id="{0C913308-F349-4B6D-A68A-DD1791B4A57B}" type="slidenum">
              <a:rPr lang="zh-CN" altLang="en-US" smtClean="0"/>
              <a:pPr/>
              <a:t>24</a:t>
            </a:fld>
            <a:endParaRPr lang="zh-CN" altLang="en-US" dirty="0"/>
          </a:p>
        </p:txBody>
      </p:sp>
      <p:pic>
        <p:nvPicPr>
          <p:cNvPr id="8" name="图片 7">
            <a:extLst>
              <a:ext uri="{FF2B5EF4-FFF2-40B4-BE49-F238E27FC236}">
                <a16:creationId xmlns:a16="http://schemas.microsoft.com/office/drawing/2014/main" id="{4937ABDD-8EAC-4387-AAE5-D81F81B4D53E}"/>
              </a:ext>
            </a:extLst>
          </p:cNvPr>
          <p:cNvPicPr>
            <a:picLocks noChangeAspect="1"/>
          </p:cNvPicPr>
          <p:nvPr/>
        </p:nvPicPr>
        <p:blipFill>
          <a:blip r:embed="rId2"/>
          <a:stretch>
            <a:fillRect/>
          </a:stretch>
        </p:blipFill>
        <p:spPr>
          <a:xfrm>
            <a:off x="1967177" y="2821930"/>
            <a:ext cx="3021383" cy="3494613"/>
          </a:xfrm>
          <a:prstGeom prst="rect">
            <a:avLst/>
          </a:prstGeom>
        </p:spPr>
      </p:pic>
      <p:sp>
        <p:nvSpPr>
          <p:cNvPr id="11" name="文本框 10">
            <a:extLst>
              <a:ext uri="{FF2B5EF4-FFF2-40B4-BE49-F238E27FC236}">
                <a16:creationId xmlns:a16="http://schemas.microsoft.com/office/drawing/2014/main" id="{4EA6AB3E-0146-45E6-B79D-1D3981876775}"/>
              </a:ext>
            </a:extLst>
          </p:cNvPr>
          <p:cNvSpPr txBox="1"/>
          <p:nvPr/>
        </p:nvSpPr>
        <p:spPr>
          <a:xfrm>
            <a:off x="1466948" y="1476514"/>
            <a:ext cx="10604185" cy="1107996"/>
          </a:xfrm>
          <a:prstGeom prst="rect">
            <a:avLst/>
          </a:prstGeom>
          <a:noFill/>
        </p:spPr>
        <p:txBody>
          <a:bodyPr wrap="none" rtlCol="0">
            <a:spAutoFit/>
          </a:bodyPr>
          <a:lstStyle/>
          <a:p>
            <a:pPr marL="285750" indent="-285750">
              <a:buFont typeface="Wingdings" panose="05000000000000000000" pitchFamily="2" charset="2"/>
              <a:buChar char="l"/>
            </a:pPr>
            <a:r>
              <a:rPr lang="zh-CN" altLang="en-US" sz="2200" b="1" dirty="0"/>
              <a:t>虚拟机是一种严密隔离且内含操作系统和应用的软件容器。每个自包含虚拟机</a:t>
            </a:r>
            <a:endParaRPr lang="en-US" altLang="zh-CN" sz="2200" b="1" dirty="0"/>
          </a:p>
          <a:p>
            <a:r>
              <a:rPr lang="zh-CN" altLang="en-US" sz="2200" b="1" dirty="0"/>
              <a:t>    都是完全独立的。</a:t>
            </a:r>
          </a:p>
          <a:p>
            <a:pPr marL="285750" indent="-285750">
              <a:buFont typeface="Wingdings" panose="05000000000000000000" pitchFamily="2" charset="2"/>
              <a:buChar char="l"/>
            </a:pPr>
            <a:r>
              <a:rPr lang="zh-CN" altLang="en-US" sz="2200" b="1" dirty="0"/>
              <a:t>利用硬件虚拟化技术，通过</a:t>
            </a:r>
            <a:r>
              <a:rPr lang="en-US" altLang="zh-CN" sz="2200" b="1" dirty="0"/>
              <a:t>Hypervisor</a:t>
            </a:r>
            <a:r>
              <a:rPr lang="zh-CN" altLang="en-US" sz="2200" b="1" dirty="0"/>
              <a:t>（虚拟机监控器）实现对资源的彻底隔离。</a:t>
            </a:r>
          </a:p>
        </p:txBody>
      </p:sp>
      <p:sp>
        <p:nvSpPr>
          <p:cNvPr id="5" name="爆炸形: 8 pt  4">
            <a:extLst>
              <a:ext uri="{FF2B5EF4-FFF2-40B4-BE49-F238E27FC236}">
                <a16:creationId xmlns:a16="http://schemas.microsoft.com/office/drawing/2014/main" id="{2DCAFA42-5D2A-4BB3-9E12-9D766E949F71}"/>
              </a:ext>
            </a:extLst>
          </p:cNvPr>
          <p:cNvSpPr/>
          <p:nvPr/>
        </p:nvSpPr>
        <p:spPr>
          <a:xfrm>
            <a:off x="5781042" y="2846796"/>
            <a:ext cx="3393440" cy="1442720"/>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b="1" dirty="0"/>
              <a:t> 资源占用多</a:t>
            </a:r>
          </a:p>
        </p:txBody>
      </p:sp>
      <p:sp>
        <p:nvSpPr>
          <p:cNvPr id="10" name="爆炸形: 8 pt  9">
            <a:extLst>
              <a:ext uri="{FF2B5EF4-FFF2-40B4-BE49-F238E27FC236}">
                <a16:creationId xmlns:a16="http://schemas.microsoft.com/office/drawing/2014/main" id="{BDED1F1F-9C38-4A36-B7CF-41A8C4D227DC}"/>
              </a:ext>
            </a:extLst>
          </p:cNvPr>
          <p:cNvSpPr/>
          <p:nvPr/>
        </p:nvSpPr>
        <p:spPr>
          <a:xfrm>
            <a:off x="5781042" y="4581669"/>
            <a:ext cx="3393440" cy="1442720"/>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b="1" dirty="0"/>
              <a:t>启动慢</a:t>
            </a:r>
          </a:p>
        </p:txBody>
      </p:sp>
      <p:pic>
        <p:nvPicPr>
          <p:cNvPr id="13" name="图片 12">
            <a:extLst>
              <a:ext uri="{FF2B5EF4-FFF2-40B4-BE49-F238E27FC236}">
                <a16:creationId xmlns:a16="http://schemas.microsoft.com/office/drawing/2014/main" id="{728D44FE-693C-44A0-A553-B91DC3BEC9A0}"/>
              </a:ext>
            </a:extLst>
          </p:cNvPr>
          <p:cNvPicPr>
            <a:picLocks noChangeAspect="1"/>
          </p:cNvPicPr>
          <p:nvPr/>
        </p:nvPicPr>
        <p:blipFill rotWithShape="1">
          <a:blip r:embed="rId3"/>
          <a:srcRect b="3112"/>
          <a:stretch>
            <a:fillRect/>
          </a:stretch>
        </p:blipFill>
        <p:spPr>
          <a:xfrm>
            <a:off x="9831795" y="3380196"/>
            <a:ext cx="1364525" cy="1712529"/>
          </a:xfrm>
          <a:prstGeom prst="rect">
            <a:avLst/>
          </a:prstGeom>
        </p:spPr>
      </p:pic>
      <p:sp>
        <p:nvSpPr>
          <p:cNvPr id="12" name="文本框 11">
            <a:extLst>
              <a:ext uri="{FF2B5EF4-FFF2-40B4-BE49-F238E27FC236}">
                <a16:creationId xmlns:a16="http://schemas.microsoft.com/office/drawing/2014/main" id="{DA93F54C-485C-4821-A771-25969310E98A}"/>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4.2 Docker</a:t>
            </a:r>
            <a:r>
              <a:rPr lang="zh-CN" altLang="en-US" sz="3200" b="1" dirty="0">
                <a:solidFill>
                  <a:srgbClr val="FF0000"/>
                </a:solidFill>
              </a:rPr>
              <a:t>容器原理</a:t>
            </a:r>
          </a:p>
        </p:txBody>
      </p:sp>
    </p:spTree>
    <p:extLst>
      <p:ext uri="{BB962C8B-B14F-4D97-AF65-F5344CB8AC3E}">
        <p14:creationId xmlns:p14="http://schemas.microsoft.com/office/powerpoint/2010/main" val="342817794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8A471B-33C1-4661-9F47-DDF9355DAA80}"/>
              </a:ext>
            </a:extLst>
          </p:cNvPr>
          <p:cNvSpPr>
            <a:spLocks noGrp="1"/>
          </p:cNvSpPr>
          <p:nvPr>
            <p:ph type="sldNum" sz="quarter" idx="12"/>
          </p:nvPr>
        </p:nvSpPr>
        <p:spPr>
          <a:xfrm>
            <a:off x="9221746" y="6269211"/>
            <a:ext cx="2134235" cy="365760"/>
          </a:xfrm>
        </p:spPr>
        <p:txBody>
          <a:bodyPr/>
          <a:lstStyle/>
          <a:p>
            <a:pPr>
              <a:lnSpc>
                <a:spcPct val="150000"/>
              </a:lnSpc>
            </a:pPr>
            <a:fld id="{0C913308-F349-4B6D-A68A-DD1791B4A57B}" type="slidenum">
              <a:rPr lang="zh-CN" altLang="en-US" smtClean="0"/>
              <a:pPr>
                <a:lnSpc>
                  <a:spcPct val="150000"/>
                </a:lnSpc>
              </a:pPr>
              <a:t>25</a:t>
            </a:fld>
            <a:endParaRPr lang="zh-CN" altLang="en-US" dirty="0"/>
          </a:p>
        </p:txBody>
      </p:sp>
      <p:pic>
        <p:nvPicPr>
          <p:cNvPr id="8" name="图片 7">
            <a:extLst>
              <a:ext uri="{FF2B5EF4-FFF2-40B4-BE49-F238E27FC236}">
                <a16:creationId xmlns:a16="http://schemas.microsoft.com/office/drawing/2014/main" id="{666069EA-51FF-4267-A12C-1D46050AC1F1}"/>
              </a:ext>
            </a:extLst>
          </p:cNvPr>
          <p:cNvPicPr>
            <a:picLocks noChangeAspect="1"/>
          </p:cNvPicPr>
          <p:nvPr/>
        </p:nvPicPr>
        <p:blipFill>
          <a:blip r:embed="rId3"/>
          <a:stretch>
            <a:fillRect/>
          </a:stretch>
        </p:blipFill>
        <p:spPr>
          <a:xfrm>
            <a:off x="1727463" y="1353869"/>
            <a:ext cx="3520745" cy="5098222"/>
          </a:xfrm>
          <a:prstGeom prst="rect">
            <a:avLst/>
          </a:prstGeom>
        </p:spPr>
      </p:pic>
      <p:sp>
        <p:nvSpPr>
          <p:cNvPr id="11" name="文本框 10">
            <a:extLst>
              <a:ext uri="{FF2B5EF4-FFF2-40B4-BE49-F238E27FC236}">
                <a16:creationId xmlns:a16="http://schemas.microsoft.com/office/drawing/2014/main" id="{E2B9B54F-C115-4EDF-ABA1-7865AC583EA9}"/>
              </a:ext>
            </a:extLst>
          </p:cNvPr>
          <p:cNvSpPr txBox="1"/>
          <p:nvPr/>
        </p:nvSpPr>
        <p:spPr>
          <a:xfrm>
            <a:off x="5410985" y="1514125"/>
            <a:ext cx="6099747" cy="461665"/>
          </a:xfrm>
          <a:prstGeom prst="rect">
            <a:avLst/>
          </a:prstGeom>
          <a:noFill/>
        </p:spPr>
        <p:txBody>
          <a:bodyPr wrap="none" rtlCol="0">
            <a:spAutoFit/>
          </a:bodyPr>
          <a:lstStyle/>
          <a:p>
            <a:pPr marL="342900" indent="-342900">
              <a:buFont typeface="Wingdings" panose="05000000000000000000" pitchFamily="2" charset="2"/>
              <a:buChar char="p"/>
            </a:pPr>
            <a:r>
              <a:rPr lang="zh-CN" altLang="en-US" sz="2400" b="1" i="0" dirty="0">
                <a:solidFill>
                  <a:srgbClr val="FF0000"/>
                </a:solidFill>
                <a:effectLst/>
                <a:latin typeface="黑体" panose="02010609060101010101" pitchFamily="49" charset="-122"/>
                <a:ea typeface="黑体" panose="02010609060101010101" pitchFamily="49" charset="-122"/>
              </a:rPr>
              <a:t>如何为进程提供一个独立的运行环境呢？</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12" name="object 5">
            <a:extLst>
              <a:ext uri="{FF2B5EF4-FFF2-40B4-BE49-F238E27FC236}">
                <a16:creationId xmlns:a16="http://schemas.microsoft.com/office/drawing/2014/main" id="{7E2949FF-929A-4884-8C31-E6D7A527B7F5}"/>
              </a:ext>
            </a:extLst>
          </p:cNvPr>
          <p:cNvSpPr txBox="1"/>
          <p:nvPr/>
        </p:nvSpPr>
        <p:spPr>
          <a:xfrm>
            <a:off x="5410985" y="2197893"/>
            <a:ext cx="6534722" cy="2154436"/>
          </a:xfrm>
          <a:prstGeom prst="rect">
            <a:avLst/>
          </a:prstGeom>
        </p:spPr>
        <p:txBody>
          <a:bodyPr vert="horz" wrap="square" lIns="0" tIns="0" rIns="0" bIns="0" rtlCol="0">
            <a:spAutoFit/>
          </a:bodyPr>
          <a:lstStyle/>
          <a:p>
            <a:pPr marL="298450" indent="-285750" algn="just">
              <a:lnSpc>
                <a:spcPct val="1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可以通过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chroot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系统调用将子目录变成根目录，达到视图级别的隔离；进程在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chroot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的帮助下可以具有独立的文件系统，对于这样的文件系统进行增删改查不会影响到其他进程</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98450" indent="-285750" algn="just">
              <a:lnSpc>
                <a:spcPct val="1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Namespace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技术来实现进程在资源上进行隔离</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98450" indent="-285750" algn="just">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通过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Cgroup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来限制进程能够使用的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CPU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、内存量和硬盘等系统资源</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AB8D6AD7-961A-4581-ADD8-7CBEB89BFAF9}"/>
              </a:ext>
            </a:extLst>
          </p:cNvPr>
          <p:cNvPicPr>
            <a:picLocks noChangeAspect="1"/>
          </p:cNvPicPr>
          <p:nvPr/>
        </p:nvPicPr>
        <p:blipFill>
          <a:blip r:embed="rId4"/>
          <a:stretch>
            <a:fillRect/>
          </a:stretch>
        </p:blipFill>
        <p:spPr>
          <a:xfrm>
            <a:off x="8700283" y="4705732"/>
            <a:ext cx="3177159" cy="1471154"/>
          </a:xfrm>
          <a:prstGeom prst="rect">
            <a:avLst/>
          </a:prstGeom>
        </p:spPr>
      </p:pic>
      <p:pic>
        <p:nvPicPr>
          <p:cNvPr id="9" name="图片 8">
            <a:extLst>
              <a:ext uri="{FF2B5EF4-FFF2-40B4-BE49-F238E27FC236}">
                <a16:creationId xmlns:a16="http://schemas.microsoft.com/office/drawing/2014/main" id="{4B8C0FFD-D1AA-4206-A970-BAD20941A261}"/>
              </a:ext>
            </a:extLst>
          </p:cNvPr>
          <p:cNvPicPr>
            <a:picLocks noChangeAspect="1"/>
          </p:cNvPicPr>
          <p:nvPr/>
        </p:nvPicPr>
        <p:blipFill>
          <a:blip r:embed="rId5"/>
          <a:stretch>
            <a:fillRect/>
          </a:stretch>
        </p:blipFill>
        <p:spPr>
          <a:xfrm>
            <a:off x="5527320" y="4767313"/>
            <a:ext cx="2832947" cy="1347993"/>
          </a:xfrm>
          <a:prstGeom prst="rect">
            <a:avLst/>
          </a:prstGeom>
        </p:spPr>
      </p:pic>
      <p:sp>
        <p:nvSpPr>
          <p:cNvPr id="13" name="文本框 12">
            <a:extLst>
              <a:ext uri="{FF2B5EF4-FFF2-40B4-BE49-F238E27FC236}">
                <a16:creationId xmlns:a16="http://schemas.microsoft.com/office/drawing/2014/main" id="{DA93F54C-485C-4821-A771-25969310E98A}"/>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4.2 Docker</a:t>
            </a:r>
            <a:r>
              <a:rPr lang="zh-CN" altLang="en-US" sz="3200" b="1" dirty="0">
                <a:solidFill>
                  <a:srgbClr val="FF0000"/>
                </a:solidFill>
              </a:rPr>
              <a:t>容器原理</a:t>
            </a:r>
          </a:p>
        </p:txBody>
      </p:sp>
    </p:spTree>
    <p:extLst>
      <p:ext uri="{BB962C8B-B14F-4D97-AF65-F5344CB8AC3E}">
        <p14:creationId xmlns:p14="http://schemas.microsoft.com/office/powerpoint/2010/main" val="1334081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54A142-C810-47DE-9C76-085D17920325}"/>
              </a:ext>
            </a:extLst>
          </p:cNvPr>
          <p:cNvSpPr>
            <a:spLocks noGrp="1"/>
          </p:cNvSpPr>
          <p:nvPr>
            <p:ph type="sldNum" sz="quarter" idx="12"/>
          </p:nvPr>
        </p:nvSpPr>
        <p:spPr/>
        <p:txBody>
          <a:bodyPr/>
          <a:lstStyle/>
          <a:p>
            <a:fld id="{0C913308-F349-4B6D-A68A-DD1791B4A57B}" type="slidenum">
              <a:rPr lang="zh-CN" altLang="en-US" smtClean="0"/>
              <a:pPr/>
              <a:t>26</a:t>
            </a:fld>
            <a:endParaRPr lang="zh-CN" altLang="en-US" dirty="0"/>
          </a:p>
        </p:txBody>
      </p:sp>
      <p:sp>
        <p:nvSpPr>
          <p:cNvPr id="8" name="矩形 7">
            <a:extLst>
              <a:ext uri="{FF2B5EF4-FFF2-40B4-BE49-F238E27FC236}">
                <a16:creationId xmlns:a16="http://schemas.microsoft.com/office/drawing/2014/main" id="{50F71DE0-C037-4462-BE40-8029976F3FAC}"/>
              </a:ext>
            </a:extLst>
          </p:cNvPr>
          <p:cNvSpPr/>
          <p:nvPr/>
        </p:nvSpPr>
        <p:spPr>
          <a:xfrm>
            <a:off x="8710858" y="6027194"/>
            <a:ext cx="2607637" cy="646331"/>
          </a:xfrm>
          <a:prstGeom prst="rect">
            <a:avLst/>
          </a:prstGeom>
        </p:spPr>
        <p:txBody>
          <a:bodyPr wrap="none">
            <a:spAutoFit/>
          </a:bodyPr>
          <a:lstStyle/>
          <a:p>
            <a:r>
              <a:rPr lang="zh-CN" altLang="en-US" dirty="0">
                <a:hlinkClick r:id="rId2"/>
              </a:rPr>
              <a:t>https://www.docker.com/</a:t>
            </a:r>
            <a:endParaRPr lang="en-US" altLang="zh-CN" dirty="0"/>
          </a:p>
          <a:p>
            <a:endParaRPr lang="zh-CN" altLang="en-US" dirty="0"/>
          </a:p>
        </p:txBody>
      </p:sp>
      <p:pic>
        <p:nvPicPr>
          <p:cNvPr id="7" name="Picture 2" descr="image">
            <a:extLst>
              <a:ext uri="{FF2B5EF4-FFF2-40B4-BE49-F238E27FC236}">
                <a16:creationId xmlns:a16="http://schemas.microsoft.com/office/drawing/2014/main" id="{B083DFD7-4A41-4170-B32B-925A0C2A6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306" y="1519123"/>
            <a:ext cx="10267950" cy="455120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A93F54C-485C-4821-A771-25969310E98A}"/>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4.2 Docker</a:t>
            </a:r>
            <a:r>
              <a:rPr lang="zh-CN" altLang="en-US" sz="3200" b="1" dirty="0">
                <a:solidFill>
                  <a:srgbClr val="FF0000"/>
                </a:solidFill>
              </a:rPr>
              <a:t>容器原理</a:t>
            </a:r>
          </a:p>
        </p:txBody>
      </p:sp>
    </p:spTree>
    <p:extLst>
      <p:ext uri="{BB962C8B-B14F-4D97-AF65-F5344CB8AC3E}">
        <p14:creationId xmlns:p14="http://schemas.microsoft.com/office/powerpoint/2010/main" val="419151341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5B86F0-5BED-40BB-AF02-5AD218650DA1}"/>
              </a:ext>
            </a:extLst>
          </p:cNvPr>
          <p:cNvSpPr>
            <a:spLocks noGrp="1"/>
          </p:cNvSpPr>
          <p:nvPr>
            <p:ph type="sldNum" sz="quarter" idx="12"/>
          </p:nvPr>
        </p:nvSpPr>
        <p:spPr/>
        <p:txBody>
          <a:bodyPr/>
          <a:lstStyle/>
          <a:p>
            <a:fld id="{0C913308-F349-4B6D-A68A-DD1791B4A57B}" type="slidenum">
              <a:rPr lang="zh-CN" altLang="en-US" smtClean="0"/>
              <a:pPr/>
              <a:t>27</a:t>
            </a:fld>
            <a:endParaRPr lang="zh-CN" altLang="en-US" dirty="0"/>
          </a:p>
        </p:txBody>
      </p:sp>
      <p:pic>
        <p:nvPicPr>
          <p:cNvPr id="4098" name="Picture 2">
            <a:extLst>
              <a:ext uri="{FF2B5EF4-FFF2-40B4-BE49-F238E27FC236}">
                <a16:creationId xmlns:a16="http://schemas.microsoft.com/office/drawing/2014/main" id="{BA09F453-A005-4E7F-8F5A-FAD214026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470" y="1524833"/>
            <a:ext cx="6875780" cy="515683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DB6337A-6F83-4891-9B7A-822E293BE328}"/>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4.3 </a:t>
            </a:r>
            <a:r>
              <a:rPr lang="zh-CN" altLang="en-US" sz="3200" b="1" dirty="0">
                <a:solidFill>
                  <a:srgbClr val="FF0000"/>
                </a:solidFill>
              </a:rPr>
              <a:t>容器命令</a:t>
            </a:r>
            <a:endParaRPr lang="zh-CN" altLang="sv-SE" sz="3200" b="1" dirty="0">
              <a:solidFill>
                <a:srgbClr val="FF0000"/>
              </a:solidFill>
            </a:endParaRPr>
          </a:p>
        </p:txBody>
      </p:sp>
    </p:spTree>
    <p:extLst>
      <p:ext uri="{BB962C8B-B14F-4D97-AF65-F5344CB8AC3E}">
        <p14:creationId xmlns:p14="http://schemas.microsoft.com/office/powerpoint/2010/main" val="98212348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330487-3947-419E-A98E-18A7E4F936A5}"/>
              </a:ext>
            </a:extLst>
          </p:cNvPr>
          <p:cNvSpPr>
            <a:spLocks noGrp="1"/>
          </p:cNvSpPr>
          <p:nvPr>
            <p:ph type="sldNum" sz="quarter" idx="12"/>
          </p:nvPr>
        </p:nvSpPr>
        <p:spPr/>
        <p:txBody>
          <a:bodyPr/>
          <a:lstStyle/>
          <a:p>
            <a:fld id="{0C913308-F349-4B6D-A68A-DD1791B4A57B}" type="slidenum">
              <a:rPr lang="zh-CN" altLang="en-US" smtClean="0"/>
              <a:pPr/>
              <a:t>28</a:t>
            </a:fld>
            <a:endParaRPr lang="zh-CN" altLang="en-US" dirty="0"/>
          </a:p>
        </p:txBody>
      </p:sp>
      <p:sp>
        <p:nvSpPr>
          <p:cNvPr id="3" name="文本框 2">
            <a:extLst>
              <a:ext uri="{FF2B5EF4-FFF2-40B4-BE49-F238E27FC236}">
                <a16:creationId xmlns:a16="http://schemas.microsoft.com/office/drawing/2014/main" id="{FDB6337A-6F83-4891-9B7A-822E293BE328}"/>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4.3 </a:t>
            </a:r>
            <a:r>
              <a:rPr lang="zh-CN" altLang="en-US" sz="3200" b="1" dirty="0">
                <a:solidFill>
                  <a:srgbClr val="FF0000"/>
                </a:solidFill>
              </a:rPr>
              <a:t>容器命令</a:t>
            </a:r>
            <a:endParaRPr lang="zh-CN" altLang="sv-SE" sz="3200" b="1" dirty="0">
              <a:solidFill>
                <a:srgbClr val="FF0000"/>
              </a:solidFill>
            </a:endParaRPr>
          </a:p>
        </p:txBody>
      </p:sp>
      <p:sp>
        <p:nvSpPr>
          <p:cNvPr id="5" name="文本框 4">
            <a:extLst>
              <a:ext uri="{FF2B5EF4-FFF2-40B4-BE49-F238E27FC236}">
                <a16:creationId xmlns:a16="http://schemas.microsoft.com/office/drawing/2014/main" id="{F0F17E24-8855-45EC-B1F6-E87984D52479}"/>
              </a:ext>
            </a:extLst>
          </p:cNvPr>
          <p:cNvSpPr txBox="1"/>
          <p:nvPr/>
        </p:nvSpPr>
        <p:spPr>
          <a:xfrm>
            <a:off x="1574668" y="1179884"/>
            <a:ext cx="6177525" cy="461665"/>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docker start </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容器</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或容器名字 </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启动容器</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EF48343B-87F4-4780-816E-5E7FA64AB27A}"/>
              </a:ext>
            </a:extLst>
          </p:cNvPr>
          <p:cNvSpPr txBox="1"/>
          <p:nvPr/>
        </p:nvSpPr>
        <p:spPr>
          <a:xfrm>
            <a:off x="1574667" y="1641549"/>
            <a:ext cx="6266459" cy="461665"/>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docker stop </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容器</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或容器名字</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停止容器</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D6952938-AAB9-4ACF-8ABF-83967800DE7C}"/>
              </a:ext>
            </a:extLst>
          </p:cNvPr>
          <p:cNvSpPr txBox="1"/>
          <p:nvPr/>
        </p:nvSpPr>
        <p:spPr>
          <a:xfrm>
            <a:off x="1574667" y="2103214"/>
            <a:ext cx="6367512" cy="461665"/>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docker restart </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容器</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或容器名字</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停止容器</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a:extLst>
              <a:ext uri="{FF2B5EF4-FFF2-40B4-BE49-F238E27FC236}">
                <a16:creationId xmlns:a16="http://schemas.microsoft.com/office/drawing/2014/main" id="{C5A3A34A-113A-42C1-B6B3-EA80B86F59EF}"/>
              </a:ext>
            </a:extLst>
          </p:cNvPr>
          <p:cNvSpPr txBox="1"/>
          <p:nvPr/>
        </p:nvSpPr>
        <p:spPr>
          <a:xfrm>
            <a:off x="1574667" y="2564879"/>
            <a:ext cx="9497344" cy="830997"/>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docker kill </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容器</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或容器名字 </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强制停止容器</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en-US" altLang="zh-CN" sz="24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docker</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cp </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要拷贝的文件路径  容器名</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要拷贝到容器里面对应的路径</a:t>
            </a:r>
            <a:endPar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4" name="图片 13">
            <a:extLst>
              <a:ext uri="{FF2B5EF4-FFF2-40B4-BE49-F238E27FC236}">
                <a16:creationId xmlns:a16="http://schemas.microsoft.com/office/drawing/2014/main" id="{2ED38244-8A5B-40D2-BADA-704F1B4EA3AB}"/>
              </a:ext>
            </a:extLst>
          </p:cNvPr>
          <p:cNvPicPr>
            <a:picLocks noChangeAspect="1"/>
          </p:cNvPicPr>
          <p:nvPr/>
        </p:nvPicPr>
        <p:blipFill>
          <a:blip r:embed="rId2"/>
          <a:stretch>
            <a:fillRect/>
          </a:stretch>
        </p:blipFill>
        <p:spPr>
          <a:xfrm>
            <a:off x="1610878" y="3429000"/>
            <a:ext cx="6636753" cy="2793841"/>
          </a:xfrm>
          <a:prstGeom prst="rect">
            <a:avLst/>
          </a:prstGeom>
        </p:spPr>
      </p:pic>
    </p:spTree>
    <p:extLst>
      <p:ext uri="{BB962C8B-B14F-4D97-AF65-F5344CB8AC3E}">
        <p14:creationId xmlns:p14="http://schemas.microsoft.com/office/powerpoint/2010/main" val="202305037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4330487-3947-419E-A98E-18A7E4F936A5}"/>
              </a:ext>
            </a:extLst>
          </p:cNvPr>
          <p:cNvSpPr>
            <a:spLocks noGrp="1"/>
          </p:cNvSpPr>
          <p:nvPr>
            <p:ph type="sldNum" sz="quarter" idx="12"/>
          </p:nvPr>
        </p:nvSpPr>
        <p:spPr/>
        <p:txBody>
          <a:bodyPr/>
          <a:lstStyle/>
          <a:p>
            <a:fld id="{0C913308-F349-4B6D-A68A-DD1791B4A57B}" type="slidenum">
              <a:rPr lang="zh-CN" altLang="en-US" smtClean="0"/>
              <a:pPr/>
              <a:t>29</a:t>
            </a:fld>
            <a:endParaRPr lang="zh-CN" altLang="en-US" dirty="0"/>
          </a:p>
        </p:txBody>
      </p:sp>
      <p:sp>
        <p:nvSpPr>
          <p:cNvPr id="3" name="文本框 2">
            <a:extLst>
              <a:ext uri="{FF2B5EF4-FFF2-40B4-BE49-F238E27FC236}">
                <a16:creationId xmlns:a16="http://schemas.microsoft.com/office/drawing/2014/main" id="{FDB6337A-6F83-4891-9B7A-822E293BE328}"/>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4.3 </a:t>
            </a:r>
            <a:r>
              <a:rPr lang="zh-CN" altLang="en-US" sz="3200" b="1" dirty="0">
                <a:solidFill>
                  <a:srgbClr val="FF0000"/>
                </a:solidFill>
              </a:rPr>
              <a:t>容器命令</a:t>
            </a:r>
            <a:endParaRPr lang="zh-CN" altLang="sv-SE" sz="3200" b="1" dirty="0">
              <a:solidFill>
                <a:srgbClr val="FF0000"/>
              </a:solidFill>
            </a:endParaRPr>
          </a:p>
        </p:txBody>
      </p:sp>
      <p:sp>
        <p:nvSpPr>
          <p:cNvPr id="5" name="文本框 4">
            <a:extLst>
              <a:ext uri="{FF2B5EF4-FFF2-40B4-BE49-F238E27FC236}">
                <a16:creationId xmlns:a16="http://schemas.microsoft.com/office/drawing/2014/main" id="{F0F17E24-8855-45EC-B1F6-E87984D52479}"/>
              </a:ext>
            </a:extLst>
          </p:cNvPr>
          <p:cNvSpPr txBox="1"/>
          <p:nvPr/>
        </p:nvSpPr>
        <p:spPr>
          <a:xfrm>
            <a:off x="1614455" y="1239094"/>
            <a:ext cx="9495505" cy="1538883"/>
          </a:xfrm>
          <a:prstGeom prst="rect">
            <a:avLst/>
          </a:prstGeom>
          <a:noFill/>
        </p:spPr>
        <p:txBody>
          <a:bodyPr wrap="square" rtlCol="0">
            <a:spAutoFit/>
          </a:bodyPr>
          <a:lstStyle/>
          <a:p>
            <a:pPr marL="342900" indent="-342900">
              <a:buFont typeface="Wingdings" panose="05000000000000000000" pitchFamily="2" charset="2"/>
              <a:buChar char="l"/>
            </a:pP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删除容器</a:t>
            </a:r>
            <a:endPar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de-DE" altLang="zh-CN" sz="2200" b="1" dirty="0">
                <a:latin typeface="Times New Roman" panose="02020603050405020304" pitchFamily="18" charset="0"/>
                <a:ea typeface="楷体" panose="02010609060101010101" pitchFamily="49" charset="-122"/>
                <a:cs typeface="Times New Roman" panose="02020603050405020304" pitchFamily="18" charset="0"/>
              </a:rPr>
              <a:t>docker rm </a:t>
            </a:r>
            <a:r>
              <a:rPr lang="zh-CN" altLang="de-DE" sz="2200" b="1" dirty="0">
                <a:latin typeface="Times New Roman" panose="02020603050405020304" pitchFamily="18" charset="0"/>
                <a:ea typeface="楷体" panose="02010609060101010101" pitchFamily="49" charset="-122"/>
                <a:cs typeface="Times New Roman" panose="02020603050405020304" pitchFamily="18" charset="0"/>
              </a:rPr>
              <a:t>容器</a:t>
            </a:r>
            <a:r>
              <a:rPr lang="de-DE" altLang="zh-CN" sz="2200" b="1" dirty="0">
                <a:latin typeface="Times New Roman" panose="02020603050405020304" pitchFamily="18" charset="0"/>
                <a:ea typeface="楷体" panose="02010609060101010101" pitchFamily="49" charset="-122"/>
                <a:cs typeface="Times New Roman" panose="02020603050405020304" pitchFamily="18" charset="0"/>
              </a:rPr>
              <a:t>ID</a:t>
            </a:r>
            <a:r>
              <a:rPr lang="zh-CN" altLang="de-DE" sz="2200" b="1" dirty="0">
                <a:latin typeface="Times New Roman" panose="02020603050405020304" pitchFamily="18" charset="0"/>
                <a:ea typeface="楷体" panose="02010609060101010101" pitchFamily="49" charset="-122"/>
                <a:cs typeface="Times New Roman" panose="02020603050405020304" pitchFamily="18" charset="0"/>
              </a:rPr>
              <a:t>或容器</a:t>
            </a:r>
            <a:r>
              <a:rPr lang="de-DE" altLang="zh-CN" sz="2200" b="1" dirty="0">
                <a:latin typeface="Times New Roman" panose="02020603050405020304" pitchFamily="18" charset="0"/>
                <a:ea typeface="楷体" panose="02010609060101010101" pitchFamily="49" charset="-122"/>
                <a:cs typeface="Times New Roman" panose="02020603050405020304" pitchFamily="18" charset="0"/>
              </a:rPr>
              <a:t>name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删除已经停止的容器</a:t>
            </a:r>
            <a:r>
              <a:rPr lang="de-DE" altLang="zh-CN" sz="2200" b="1" dirty="0">
                <a:latin typeface="Times New Roman" panose="02020603050405020304" pitchFamily="18" charset="0"/>
                <a:ea typeface="楷体" panose="02010609060101010101" pitchFamily="49" charset="-122"/>
                <a:cs typeface="Times New Roman" panose="02020603050405020304" pitchFamily="18" charset="0"/>
              </a:rPr>
              <a:t>	</a:t>
            </a:r>
          </a:p>
          <a:p>
            <a:pPr marL="342900" indent="-342900">
              <a:buFont typeface="Wingdings" panose="05000000000000000000" pitchFamily="2" charset="2"/>
              <a:buChar char="l"/>
            </a:pP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docker rm -f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容器</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或容器</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name   #</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强制删除已经停止或正在运行的容器</a:t>
            </a:r>
            <a:endParaRPr lang="en-US" altLang="zh-CN" sz="22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sv-SE" altLang="zh-CN" sz="2200" b="1" dirty="0">
                <a:latin typeface="Times New Roman" panose="02020603050405020304" pitchFamily="18" charset="0"/>
                <a:ea typeface="楷体" panose="02010609060101010101" pitchFamily="49" charset="-122"/>
                <a:cs typeface="Times New Roman" panose="02020603050405020304" pitchFamily="18" charset="0"/>
              </a:rPr>
              <a:t>docker rm -f $(docker ps -qa)</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b="1" dirty="0">
                <a:latin typeface="Times New Roman" panose="02020603050405020304" pitchFamily="18" charset="0"/>
                <a:ea typeface="楷体" panose="02010609060101010101" pitchFamily="49" charset="-122"/>
                <a:cs typeface="Times New Roman" panose="02020603050405020304" pitchFamily="18" charset="0"/>
              </a:rPr>
              <a:t>一次性删除所有的容器</a:t>
            </a:r>
            <a:endParaRPr lang="en-US" altLang="zh-CN" sz="22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6B54CA6E-D2F3-44BF-BC8A-548F4C3A174E}"/>
              </a:ext>
            </a:extLst>
          </p:cNvPr>
          <p:cNvPicPr>
            <a:picLocks noChangeAspect="1"/>
          </p:cNvPicPr>
          <p:nvPr/>
        </p:nvPicPr>
        <p:blipFill>
          <a:blip r:embed="rId2"/>
          <a:stretch>
            <a:fillRect/>
          </a:stretch>
        </p:blipFill>
        <p:spPr>
          <a:xfrm>
            <a:off x="739228" y="3429000"/>
            <a:ext cx="10713543" cy="2212403"/>
          </a:xfrm>
          <a:prstGeom prst="rect">
            <a:avLst/>
          </a:prstGeom>
        </p:spPr>
      </p:pic>
    </p:spTree>
    <p:extLst>
      <p:ext uri="{BB962C8B-B14F-4D97-AF65-F5344CB8AC3E}">
        <p14:creationId xmlns:p14="http://schemas.microsoft.com/office/powerpoint/2010/main" val="41077462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a:t>
            </a:fld>
            <a:endParaRPr lang="zh-CN" altLang="en-US" dirty="0"/>
          </a:p>
        </p:txBody>
      </p:sp>
      <p:sp>
        <p:nvSpPr>
          <p:cNvPr id="3" name="object 5">
            <a:extLst>
              <a:ext uri="{FF2B5EF4-FFF2-40B4-BE49-F238E27FC236}">
                <a16:creationId xmlns:a16="http://schemas.microsoft.com/office/drawing/2014/main" id="{B673DDCA-C680-4AA2-B6EC-FB5F0ED81D57}"/>
              </a:ext>
            </a:extLst>
          </p:cNvPr>
          <p:cNvSpPr txBox="1"/>
          <p:nvPr/>
        </p:nvSpPr>
        <p:spPr>
          <a:xfrm>
            <a:off x="1440354" y="1535071"/>
            <a:ext cx="9132395" cy="2354491"/>
          </a:xfrm>
          <a:prstGeom prst="rect">
            <a:avLst/>
          </a:prstGeom>
        </p:spPr>
        <p:txBody>
          <a:bodyPr vert="horz" wrap="square" lIns="0" tIns="0" rIns="0" bIns="0" rtlCol="0">
            <a:spAutoFit/>
          </a:bodyPr>
          <a:lstStyle/>
          <a:p>
            <a:pPr marL="355600" indent="-342900" algn="just">
              <a:lnSpc>
                <a:spcPct val="100000"/>
              </a:lnSpc>
              <a:spcAft>
                <a:spcPts val="600"/>
              </a:spcAft>
              <a:buClr>
                <a:srgbClr val="FF0000"/>
              </a:buClr>
              <a:buFont typeface="Wingdings" panose="05000000000000000000" pitchFamily="2" charset="2"/>
              <a:buChar char="p"/>
            </a:pPr>
            <a:r>
              <a:rPr lang="zh-CN" altLang="en-US" sz="2400" b="1" spc="20" dirty="0">
                <a:latin typeface="宋体" panose="02010600030101010101" pitchFamily="2" charset="-122"/>
                <a:ea typeface="宋体" panose="02010600030101010101" pitchFamily="2" charset="-122"/>
                <a:cs typeface="微软雅黑"/>
              </a:rPr>
              <a:t>镜像是一种轻量级、可执行的独立软件包，它包含运行某个软件所需的所有内容，包括</a:t>
            </a:r>
            <a:r>
              <a:rPr lang="zh-CN" altLang="en-US" sz="2400" b="1" spc="20" dirty="0">
                <a:solidFill>
                  <a:srgbClr val="FF0000"/>
                </a:solidFill>
                <a:latin typeface="宋体" panose="02010600030101010101" pitchFamily="2" charset="-122"/>
                <a:ea typeface="宋体" panose="02010600030101010101" pitchFamily="2" charset="-122"/>
                <a:cs typeface="微软雅黑"/>
              </a:rPr>
              <a:t>代码、运行时环境、依赖库、环境变量和配置文件</a:t>
            </a:r>
            <a:endParaRPr lang="en-US" altLang="zh-CN" sz="2400" b="1" spc="20" dirty="0">
              <a:solidFill>
                <a:srgbClr val="FF0000"/>
              </a:solidFill>
              <a:latin typeface="宋体" panose="02010600030101010101" pitchFamily="2" charset="-122"/>
              <a:ea typeface="宋体" panose="02010600030101010101" pitchFamily="2" charset="-122"/>
              <a:cs typeface="微软雅黑"/>
            </a:endParaRPr>
          </a:p>
          <a:p>
            <a:pPr marL="355600" indent="-342900" algn="just">
              <a:spcAft>
                <a:spcPts val="600"/>
              </a:spcAft>
              <a:buClr>
                <a:srgbClr val="FF0000"/>
              </a:buClr>
              <a:buFont typeface="Wingdings" panose="05000000000000000000" pitchFamily="2" charset="2"/>
              <a:buChar char="p"/>
            </a:pPr>
            <a:r>
              <a:rPr lang="en-US" altLang="zh-CN" sz="2400" b="1" dirty="0">
                <a:latin typeface="宋体" panose="02010600030101010101" pitchFamily="2" charset="-122"/>
                <a:ea typeface="宋体" panose="02010600030101010101" pitchFamily="2" charset="-122"/>
              </a:rPr>
              <a:t>Docker</a:t>
            </a:r>
            <a:r>
              <a:rPr lang="zh-CN" altLang="en-US" sz="2400" b="1" dirty="0">
                <a:latin typeface="宋体" panose="02010600030101010101" pitchFamily="2" charset="-122"/>
                <a:ea typeface="宋体" panose="02010600030101010101" pitchFamily="2" charset="-122"/>
              </a:rPr>
              <a:t>镜像采用分层的结构构建，由多个只读的镜像层组成</a:t>
            </a:r>
            <a:endParaRPr lang="en-US" altLang="zh-CN" sz="2400" b="1" dirty="0">
              <a:latin typeface="宋体" panose="02010600030101010101" pitchFamily="2" charset="-122"/>
              <a:ea typeface="宋体" panose="02010600030101010101" pitchFamily="2" charset="-122"/>
            </a:endParaRPr>
          </a:p>
          <a:p>
            <a:pPr marL="355600" indent="-342900" algn="just">
              <a:lnSpc>
                <a:spcPct val="100000"/>
              </a:lnSpc>
              <a:spcAft>
                <a:spcPts val="600"/>
              </a:spcAft>
              <a:buClr>
                <a:srgbClr val="FF0000"/>
              </a:buClr>
              <a:buFont typeface="Wingdings" panose="05000000000000000000" pitchFamily="2" charset="2"/>
              <a:buChar char="p"/>
            </a:pPr>
            <a:endParaRPr lang="en-US" altLang="zh-CN" sz="2400" b="1" spc="20" dirty="0">
              <a:solidFill>
                <a:srgbClr val="FF0000"/>
              </a:solidFill>
              <a:latin typeface="宋体" panose="02010600030101010101" pitchFamily="2" charset="-122"/>
              <a:ea typeface="宋体" panose="02010600030101010101" pitchFamily="2" charset="-122"/>
              <a:cs typeface="微软雅黑"/>
            </a:endParaRPr>
          </a:p>
          <a:p>
            <a:pPr marL="298450" indent="-285750" algn="just">
              <a:lnSpc>
                <a:spcPct val="100000"/>
              </a:lnSpc>
              <a:buFont typeface="Wingdings" panose="05000000000000000000" pitchFamily="2" charset="2"/>
              <a:buChar char="l"/>
            </a:pPr>
            <a:endParaRPr lang="en-US" altLang="zh-CN" b="1" dirty="0">
              <a:latin typeface="宋体" panose="02010600030101010101" pitchFamily="2" charset="-122"/>
              <a:ea typeface="宋体" panose="02010600030101010101" pitchFamily="2" charset="-122"/>
              <a:cs typeface="微软雅黑"/>
            </a:endParaRPr>
          </a:p>
        </p:txBody>
      </p:sp>
      <p:sp>
        <p:nvSpPr>
          <p:cNvPr id="4" name="文本框 3">
            <a:extLst>
              <a:ext uri="{FF2B5EF4-FFF2-40B4-BE49-F238E27FC236}">
                <a16:creationId xmlns:a16="http://schemas.microsoft.com/office/drawing/2014/main" id="{AD8E27BA-8CAE-4242-BCF7-E038CB67E901}"/>
              </a:ext>
            </a:extLst>
          </p:cNvPr>
          <p:cNvSpPr txBox="1"/>
          <p:nvPr/>
        </p:nvSpPr>
        <p:spPr>
          <a:xfrm>
            <a:off x="8441418" y="1165739"/>
            <a:ext cx="3146517" cy="369332"/>
          </a:xfrm>
          <a:prstGeom prst="rect">
            <a:avLst/>
          </a:prstGeom>
          <a:noFill/>
        </p:spPr>
        <p:txBody>
          <a:bodyPr wrap="square">
            <a:spAutoFit/>
          </a:bodyPr>
          <a:lstStyle/>
          <a:p>
            <a:r>
              <a:rPr lang="en-US" altLang="zh-CN" sz="1800" b="1" dirty="0">
                <a:latin typeface="宋体" panose="02010600030101010101" pitchFamily="2" charset="-122"/>
                <a:ea typeface="宋体" panose="02010600030101010101" pitchFamily="2" charset="-122"/>
              </a:rPr>
              <a:t>Build once, Run anywhere</a:t>
            </a:r>
            <a:endParaRPr lang="zh-CN" altLang="en-US" dirty="0"/>
          </a:p>
        </p:txBody>
      </p:sp>
      <p:pic>
        <p:nvPicPr>
          <p:cNvPr id="2050"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588" y="3476584"/>
            <a:ext cx="3885132" cy="29015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查看源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914" y="3173055"/>
            <a:ext cx="4604476" cy="350861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7C631774-3935-4701-B5B9-F829C8C2146B}"/>
              </a:ext>
            </a:extLst>
          </p:cNvPr>
          <p:cNvSpPr txBox="1"/>
          <p:nvPr/>
        </p:nvSpPr>
        <p:spPr>
          <a:xfrm>
            <a:off x="1727463" y="654319"/>
            <a:ext cx="6094428" cy="584775"/>
          </a:xfrm>
          <a:prstGeom prst="rect">
            <a:avLst/>
          </a:prstGeom>
          <a:noFill/>
        </p:spPr>
        <p:txBody>
          <a:bodyPr wrap="square">
            <a:spAutoFit/>
          </a:bodyPr>
          <a:lstStyle/>
          <a:p>
            <a:r>
              <a:rPr lang="zh-CN" altLang="en-US" sz="3200" b="1" dirty="0">
                <a:solidFill>
                  <a:srgbClr val="FF0000"/>
                </a:solidFill>
              </a:rPr>
              <a:t>复习回顾</a:t>
            </a:r>
          </a:p>
        </p:txBody>
      </p:sp>
    </p:spTree>
    <p:extLst>
      <p:ext uri="{BB962C8B-B14F-4D97-AF65-F5344CB8AC3E}">
        <p14:creationId xmlns:p14="http://schemas.microsoft.com/office/powerpoint/2010/main" val="1751974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 calcmode="lin" valueType="num">
                                      <p:cBhvr>
                                        <p:cTn id="17" dur="500" fill="hold"/>
                                        <p:tgtEl>
                                          <p:spTgt spid="2052"/>
                                        </p:tgtEl>
                                        <p:attrNameLst>
                                          <p:attrName>ppt_w</p:attrName>
                                        </p:attrNameLst>
                                      </p:cBhvr>
                                      <p:tavLst>
                                        <p:tav tm="0">
                                          <p:val>
                                            <p:fltVal val="0"/>
                                          </p:val>
                                        </p:tav>
                                        <p:tav tm="100000">
                                          <p:val>
                                            <p:strVal val="#ppt_w"/>
                                          </p:val>
                                        </p:tav>
                                      </p:tavLst>
                                    </p:anim>
                                    <p:anim calcmode="lin" valueType="num">
                                      <p:cBhvr>
                                        <p:cTn id="18" dur="500" fill="hold"/>
                                        <p:tgtEl>
                                          <p:spTgt spid="2052"/>
                                        </p:tgtEl>
                                        <p:attrNameLst>
                                          <p:attrName>ppt_h</p:attrName>
                                        </p:attrNameLst>
                                      </p:cBhvr>
                                      <p:tavLst>
                                        <p:tav tm="0">
                                          <p:val>
                                            <p:fltVal val="0"/>
                                          </p:val>
                                        </p:tav>
                                        <p:tav tm="100000">
                                          <p:val>
                                            <p:strVal val="#ppt_h"/>
                                          </p:val>
                                        </p:tav>
                                      </p:tavLst>
                                    </p:anim>
                                    <p:animEffect transition="in" filter="fade">
                                      <p:cBhvr>
                                        <p:cTn id="1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8A471B-33C1-4661-9F47-DDF9355DAA80}"/>
              </a:ext>
            </a:extLst>
          </p:cNvPr>
          <p:cNvSpPr>
            <a:spLocks noGrp="1"/>
          </p:cNvSpPr>
          <p:nvPr>
            <p:ph type="sldNum" sz="quarter" idx="12"/>
          </p:nvPr>
        </p:nvSpPr>
        <p:spPr>
          <a:xfrm>
            <a:off x="9221746" y="6269211"/>
            <a:ext cx="2134235" cy="365760"/>
          </a:xfrm>
        </p:spPr>
        <p:txBody>
          <a:bodyPr/>
          <a:lstStyle/>
          <a:p>
            <a:pPr>
              <a:lnSpc>
                <a:spcPct val="150000"/>
              </a:lnSpc>
            </a:pPr>
            <a:fld id="{0C913308-F349-4B6D-A68A-DD1791B4A57B}" type="slidenum">
              <a:rPr lang="zh-CN" altLang="en-US" smtClean="0"/>
              <a:pPr>
                <a:lnSpc>
                  <a:spcPct val="150000"/>
                </a:lnSpc>
              </a:pPr>
              <a:t>30</a:t>
            </a:fld>
            <a:endParaRPr lang="zh-CN" altLang="en-US" dirty="0"/>
          </a:p>
        </p:txBody>
      </p:sp>
      <p:sp>
        <p:nvSpPr>
          <p:cNvPr id="5" name="Rectangle 3">
            <a:extLst>
              <a:ext uri="{FF2B5EF4-FFF2-40B4-BE49-F238E27FC236}">
                <a16:creationId xmlns:a16="http://schemas.microsoft.com/office/drawing/2014/main" id="{6973E0C1-ECF0-42C7-BC68-5C7B5FE4007F}"/>
              </a:ext>
            </a:extLst>
          </p:cNvPr>
          <p:cNvSpPr txBox="1">
            <a:spLocks noChangeArrowheads="1"/>
          </p:cNvSpPr>
          <p:nvPr/>
        </p:nvSpPr>
        <p:spPr>
          <a:xfrm>
            <a:off x="1727462" y="1437540"/>
            <a:ext cx="10383473" cy="469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2400" b="1" dirty="0">
                <a:hlinkClick r:id="rId2"/>
              </a:rPr>
              <a:t>官网</a:t>
            </a:r>
            <a:r>
              <a:rPr lang="zh-CN" altLang="en-US" sz="2400" b="1" dirty="0"/>
              <a:t>：</a:t>
            </a:r>
            <a:r>
              <a:rPr lang="en-US" altLang="zh-CN" sz="2400" b="1" dirty="0">
                <a:hlinkClick r:id="rId2"/>
              </a:rPr>
              <a:t>https://docs.docker.com/engine/reference/builder/</a:t>
            </a:r>
            <a:r>
              <a:rPr lang="en-US" altLang="zh-CN" sz="2400" b="1" dirty="0"/>
              <a:t> </a:t>
            </a:r>
          </a:p>
        </p:txBody>
      </p:sp>
      <p:pic>
        <p:nvPicPr>
          <p:cNvPr id="6" name="图片 5">
            <a:extLst>
              <a:ext uri="{FF2B5EF4-FFF2-40B4-BE49-F238E27FC236}">
                <a16:creationId xmlns:a16="http://schemas.microsoft.com/office/drawing/2014/main" id="{8A09E7CC-CC6E-42C6-A6F2-E4D64A93A3E8}"/>
              </a:ext>
            </a:extLst>
          </p:cNvPr>
          <p:cNvPicPr>
            <a:picLocks noChangeAspect="1"/>
          </p:cNvPicPr>
          <p:nvPr/>
        </p:nvPicPr>
        <p:blipFill>
          <a:blip r:embed="rId3"/>
          <a:stretch>
            <a:fillRect/>
          </a:stretch>
        </p:blipFill>
        <p:spPr>
          <a:xfrm>
            <a:off x="8151777" y="196295"/>
            <a:ext cx="3730095" cy="1183774"/>
          </a:xfrm>
          <a:prstGeom prst="rect">
            <a:avLst/>
          </a:prstGeom>
        </p:spPr>
      </p:pic>
      <p:pic>
        <p:nvPicPr>
          <p:cNvPr id="7" name="图片 6">
            <a:extLst>
              <a:ext uri="{FF2B5EF4-FFF2-40B4-BE49-F238E27FC236}">
                <a16:creationId xmlns:a16="http://schemas.microsoft.com/office/drawing/2014/main" id="{48219C00-2E53-4352-B083-92CF55950A78}"/>
              </a:ext>
            </a:extLst>
          </p:cNvPr>
          <p:cNvPicPr>
            <a:picLocks noChangeAspect="1"/>
          </p:cNvPicPr>
          <p:nvPr/>
        </p:nvPicPr>
        <p:blipFill>
          <a:blip r:embed="rId4"/>
          <a:stretch>
            <a:fillRect/>
          </a:stretch>
        </p:blipFill>
        <p:spPr>
          <a:xfrm>
            <a:off x="1325974" y="1787226"/>
            <a:ext cx="9540052" cy="4874479"/>
          </a:xfrm>
          <a:prstGeom prst="rect">
            <a:avLst/>
          </a:prstGeom>
        </p:spPr>
      </p:pic>
      <p:sp>
        <p:nvSpPr>
          <p:cNvPr id="8" name="文本框 7">
            <a:extLst>
              <a:ext uri="{FF2B5EF4-FFF2-40B4-BE49-F238E27FC236}">
                <a16:creationId xmlns:a16="http://schemas.microsoft.com/office/drawing/2014/main" id="{649EC010-C4A1-40BE-8E74-FE5612DAA8F9}"/>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4.4 Docker</a:t>
            </a:r>
            <a:r>
              <a:rPr lang="zh-CN" altLang="en-US" sz="3200" b="1" dirty="0">
                <a:solidFill>
                  <a:srgbClr val="FF0000"/>
                </a:solidFill>
              </a:rPr>
              <a:t>容器应用实例</a:t>
            </a:r>
          </a:p>
        </p:txBody>
      </p:sp>
    </p:spTree>
    <p:extLst>
      <p:ext uri="{BB962C8B-B14F-4D97-AF65-F5344CB8AC3E}">
        <p14:creationId xmlns:p14="http://schemas.microsoft.com/office/powerpoint/2010/main" val="126382620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0AF44A-82FF-4E79-929E-297A3861C17C}"/>
              </a:ext>
            </a:extLst>
          </p:cNvPr>
          <p:cNvSpPr>
            <a:spLocks noGrp="1"/>
          </p:cNvSpPr>
          <p:nvPr>
            <p:ph type="sldNum" sz="quarter" idx="12"/>
          </p:nvPr>
        </p:nvSpPr>
        <p:spPr/>
        <p:txBody>
          <a:bodyPr/>
          <a:lstStyle/>
          <a:p>
            <a:fld id="{0C913308-F349-4B6D-A68A-DD1791B4A57B}" type="slidenum">
              <a:rPr lang="zh-CN" altLang="en-US" smtClean="0"/>
              <a:pPr/>
              <a:t>31</a:t>
            </a:fld>
            <a:endParaRPr lang="zh-CN" altLang="en-US" dirty="0"/>
          </a:p>
        </p:txBody>
      </p:sp>
      <p:pic>
        <p:nvPicPr>
          <p:cNvPr id="4" name="图片 3">
            <a:extLst>
              <a:ext uri="{FF2B5EF4-FFF2-40B4-BE49-F238E27FC236}">
                <a16:creationId xmlns:a16="http://schemas.microsoft.com/office/drawing/2014/main" id="{B2461B99-1253-40C9-802D-27529629D0CF}"/>
              </a:ext>
            </a:extLst>
          </p:cNvPr>
          <p:cNvPicPr>
            <a:picLocks noChangeAspect="1"/>
          </p:cNvPicPr>
          <p:nvPr/>
        </p:nvPicPr>
        <p:blipFill>
          <a:blip r:embed="rId2"/>
          <a:stretch>
            <a:fillRect/>
          </a:stretch>
        </p:blipFill>
        <p:spPr>
          <a:xfrm>
            <a:off x="9070322" y="354165"/>
            <a:ext cx="2788429" cy="884929"/>
          </a:xfrm>
          <a:prstGeom prst="rect">
            <a:avLst/>
          </a:prstGeom>
        </p:spPr>
      </p:pic>
      <p:sp>
        <p:nvSpPr>
          <p:cNvPr id="5" name="文本框 4">
            <a:extLst>
              <a:ext uri="{FF2B5EF4-FFF2-40B4-BE49-F238E27FC236}">
                <a16:creationId xmlns:a16="http://schemas.microsoft.com/office/drawing/2014/main" id="{649EC010-C4A1-40BE-8E74-FE5612DAA8F9}"/>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4.4 Docker</a:t>
            </a:r>
            <a:r>
              <a:rPr lang="zh-CN" altLang="en-US" sz="3200" b="1" dirty="0">
                <a:solidFill>
                  <a:srgbClr val="FF0000"/>
                </a:solidFill>
              </a:rPr>
              <a:t>容器应用实例</a:t>
            </a:r>
          </a:p>
        </p:txBody>
      </p:sp>
      <p:sp>
        <p:nvSpPr>
          <p:cNvPr id="6" name="object 5">
            <a:extLst>
              <a:ext uri="{FF2B5EF4-FFF2-40B4-BE49-F238E27FC236}">
                <a16:creationId xmlns:a16="http://schemas.microsoft.com/office/drawing/2014/main" id="{8CF160A4-F29A-4566-A61A-E18280582080}"/>
              </a:ext>
            </a:extLst>
          </p:cNvPr>
          <p:cNvSpPr txBox="1"/>
          <p:nvPr/>
        </p:nvSpPr>
        <p:spPr>
          <a:xfrm>
            <a:off x="1727463" y="1437794"/>
            <a:ext cx="8844288" cy="815608"/>
          </a:xfrm>
          <a:prstGeom prst="rect">
            <a:avLst/>
          </a:prstGeom>
        </p:spPr>
        <p:txBody>
          <a:bodyPr vert="horz" wrap="square" lIns="0" tIns="0" rIns="0" bIns="0" rtlCol="0">
            <a:spAutoFit/>
          </a:bodyPr>
          <a:lstStyle/>
          <a:p>
            <a:pPr marL="355600" indent="-342900" algn="just">
              <a:lnSpc>
                <a:spcPct val="100000"/>
              </a:lnSpc>
              <a:spcAft>
                <a:spcPts val="600"/>
              </a:spcAft>
              <a:buFont typeface="Wingdings" panose="05000000000000000000" pitchFamily="2" charset="2"/>
              <a:buChar char="p"/>
            </a:pPr>
            <a:r>
              <a:rPr lang="zh-CN" altLang="en-US" sz="2400" b="1" spc="20" dirty="0">
                <a:solidFill>
                  <a:srgbClr val="FF0000"/>
                </a:solidFill>
                <a:latin typeface="宋体" panose="02010600030101010101" pitchFamily="2" charset="-122"/>
                <a:ea typeface="宋体" panose="02010600030101010101" pitchFamily="2" charset="-122"/>
                <a:cs typeface="微软雅黑"/>
              </a:rPr>
              <a:t>定制</a:t>
            </a:r>
            <a:r>
              <a:rPr lang="en-US" altLang="zh-CN" sz="2400" b="1" spc="20" dirty="0">
                <a:solidFill>
                  <a:srgbClr val="FF0000"/>
                </a:solidFill>
                <a:latin typeface="宋体" panose="02010600030101010101" pitchFamily="2" charset="-122"/>
                <a:ea typeface="宋体" panose="02010600030101010101" pitchFamily="2" charset="-122"/>
                <a:cs typeface="微软雅黑"/>
              </a:rPr>
              <a:t>tomcat</a:t>
            </a:r>
            <a:r>
              <a:rPr lang="zh-CN" altLang="en-US" sz="2400" b="1" spc="20" dirty="0">
                <a:solidFill>
                  <a:srgbClr val="FF0000"/>
                </a:solidFill>
                <a:latin typeface="宋体" panose="02010600030101010101" pitchFamily="2" charset="-122"/>
                <a:ea typeface="宋体" panose="02010600030101010101" pitchFamily="2" charset="-122"/>
                <a:cs typeface="微软雅黑"/>
              </a:rPr>
              <a:t>镜像</a:t>
            </a:r>
            <a:endParaRPr lang="en-US" altLang="zh-CN" sz="2400" b="1" spc="20" dirty="0">
              <a:solidFill>
                <a:srgbClr val="FF0000"/>
              </a:solidFill>
              <a:latin typeface="宋体" panose="02010600030101010101" pitchFamily="2" charset="-122"/>
              <a:ea typeface="宋体" panose="02010600030101010101" pitchFamily="2" charset="-122"/>
              <a:cs typeface="微软雅黑"/>
            </a:endParaRPr>
          </a:p>
          <a:p>
            <a:pPr marL="355600" indent="-342900" algn="just">
              <a:lnSpc>
                <a:spcPct val="100000"/>
              </a:lnSpc>
              <a:spcAft>
                <a:spcPts val="600"/>
              </a:spcAft>
              <a:buFont typeface="Wingdings" panose="05000000000000000000" pitchFamily="2" charset="2"/>
              <a:buChar char="l"/>
            </a:pPr>
            <a:r>
              <a:rPr lang="zh-CN" altLang="en-US" sz="2400" b="1" spc="20" dirty="0">
                <a:solidFill>
                  <a:srgbClr val="FF0000"/>
                </a:solidFill>
                <a:latin typeface="宋体" panose="02010600030101010101" pitchFamily="2" charset="-122"/>
                <a:ea typeface="宋体" panose="02010600030101010101" pitchFamily="2" charset="-122"/>
                <a:cs typeface="微软雅黑"/>
              </a:rPr>
              <a:t>要求：在</a:t>
            </a:r>
            <a:r>
              <a:rPr lang="en-US" altLang="zh-CN" sz="2400" b="1" spc="20" dirty="0">
                <a:solidFill>
                  <a:srgbClr val="FF0000"/>
                </a:solidFill>
                <a:latin typeface="宋体" panose="02010600030101010101" pitchFamily="2" charset="-122"/>
                <a:ea typeface="宋体" panose="02010600030101010101" pitchFamily="2" charset="-122"/>
                <a:cs typeface="微软雅黑"/>
              </a:rPr>
              <a:t>centos</a:t>
            </a:r>
            <a:r>
              <a:rPr lang="zh-CN" altLang="en-US" sz="2400" b="1" spc="20" dirty="0">
                <a:solidFill>
                  <a:srgbClr val="FF0000"/>
                </a:solidFill>
                <a:latin typeface="宋体" panose="02010600030101010101" pitchFamily="2" charset="-122"/>
                <a:ea typeface="宋体" panose="02010600030101010101" pitchFamily="2" charset="-122"/>
                <a:cs typeface="微软雅黑"/>
              </a:rPr>
              <a:t>镜像上定制</a:t>
            </a:r>
            <a:r>
              <a:rPr lang="en-US" altLang="zh-CN" sz="2400" b="1" spc="20" dirty="0">
                <a:solidFill>
                  <a:srgbClr val="FF0000"/>
                </a:solidFill>
                <a:latin typeface="宋体" panose="02010600030101010101" pitchFamily="2" charset="-122"/>
                <a:ea typeface="宋体" panose="02010600030101010101" pitchFamily="2" charset="-122"/>
                <a:cs typeface="微软雅黑"/>
              </a:rPr>
              <a:t>tomcat</a:t>
            </a:r>
            <a:r>
              <a:rPr lang="zh-CN" altLang="en-US" sz="2400" b="1" spc="20" dirty="0">
                <a:solidFill>
                  <a:srgbClr val="FF0000"/>
                </a:solidFill>
                <a:latin typeface="宋体" panose="02010600030101010101" pitchFamily="2" charset="-122"/>
                <a:ea typeface="宋体" panose="02010600030101010101" pitchFamily="2" charset="-122"/>
                <a:cs typeface="微软雅黑"/>
              </a:rPr>
              <a:t>镜像，访问默认网页</a:t>
            </a:r>
            <a:endParaRPr lang="en-US" sz="2400" b="1" spc="20" dirty="0">
              <a:solidFill>
                <a:srgbClr val="FF0000"/>
              </a:solidFill>
              <a:latin typeface="宋体" panose="02010600030101010101" pitchFamily="2" charset="-122"/>
              <a:ea typeface="宋体" panose="02010600030101010101" pitchFamily="2" charset="-122"/>
              <a:cs typeface="微软雅黑"/>
            </a:endParaRPr>
          </a:p>
        </p:txBody>
      </p:sp>
      <p:sp>
        <p:nvSpPr>
          <p:cNvPr id="8" name="文本框 7">
            <a:extLst>
              <a:ext uri="{FF2B5EF4-FFF2-40B4-BE49-F238E27FC236}">
                <a16:creationId xmlns:a16="http://schemas.microsoft.com/office/drawing/2014/main" id="{37C0E395-5CA0-40EB-A2D7-97CFD8FD068D}"/>
              </a:ext>
            </a:extLst>
          </p:cNvPr>
          <p:cNvSpPr txBox="1"/>
          <p:nvPr/>
        </p:nvSpPr>
        <p:spPr>
          <a:xfrm>
            <a:off x="1818352" y="2718404"/>
            <a:ext cx="7251969" cy="2800767"/>
          </a:xfrm>
          <a:prstGeom prst="rect">
            <a:avLst/>
          </a:prstGeom>
          <a:noFill/>
        </p:spPr>
        <p:txBody>
          <a:bodyPr wrap="square">
            <a:spAutoFit/>
          </a:bodyPr>
          <a:lstStyle/>
          <a:p>
            <a:pPr marL="285750" indent="-285750">
              <a:buFont typeface="Wingdings" panose="05000000000000000000" pitchFamily="2" charset="2"/>
              <a:buChar char="p"/>
            </a:pPr>
            <a:r>
              <a:rPr lang="zh-CN" altLang="en-US" sz="2200" b="1" dirty="0">
                <a:latin typeface="+mn-ea"/>
              </a:rPr>
              <a:t>新建目录，准备构建材料</a:t>
            </a:r>
            <a:endParaRPr lang="en-US" altLang="zh-CN" sz="2200" b="1" dirty="0">
              <a:latin typeface="+mn-ea"/>
            </a:endParaRPr>
          </a:p>
          <a:p>
            <a:pPr marL="742950" lvl="1" indent="-285750">
              <a:buFont typeface="Wingdings" panose="05000000000000000000" pitchFamily="2" charset="2"/>
              <a:buChar char="l"/>
            </a:pPr>
            <a:r>
              <a:rPr lang="zh-CN" altLang="en-US" sz="2200" b="1" dirty="0">
                <a:latin typeface="+mn-ea"/>
              </a:rPr>
              <a:t>将 </a:t>
            </a:r>
            <a:r>
              <a:rPr lang="en-US" altLang="zh-CN" sz="2200" b="1" dirty="0">
                <a:latin typeface="+mn-ea"/>
              </a:rPr>
              <a:t>JDK </a:t>
            </a:r>
            <a:r>
              <a:rPr lang="zh-CN" altLang="en-US" sz="2200" b="1" dirty="0">
                <a:latin typeface="+mn-ea"/>
              </a:rPr>
              <a:t>和 </a:t>
            </a:r>
            <a:r>
              <a:rPr lang="en-US" altLang="zh-CN" sz="2200" b="1" dirty="0">
                <a:latin typeface="+mn-ea"/>
              </a:rPr>
              <a:t>tomcat </a:t>
            </a:r>
            <a:r>
              <a:rPr lang="zh-CN" altLang="en-US" sz="2200" b="1" dirty="0">
                <a:latin typeface="+mn-ea"/>
              </a:rPr>
              <a:t>安装的压缩包拷贝进目录</a:t>
            </a:r>
            <a:endParaRPr lang="en-US" altLang="zh-CN" sz="2200" b="1" dirty="0">
              <a:latin typeface="+mn-ea"/>
            </a:endParaRPr>
          </a:p>
          <a:p>
            <a:pPr marL="285750" indent="-285750">
              <a:buFont typeface="Wingdings" panose="05000000000000000000" pitchFamily="2" charset="2"/>
              <a:buChar char="p"/>
            </a:pPr>
            <a:r>
              <a:rPr lang="zh-CN" altLang="en-US" sz="2200" b="1" dirty="0">
                <a:latin typeface="+mn-ea"/>
              </a:rPr>
              <a:t>新建一个</a:t>
            </a:r>
            <a:r>
              <a:rPr lang="en-US" altLang="zh-CN" sz="2200" b="1" dirty="0">
                <a:latin typeface="+mn-ea"/>
              </a:rPr>
              <a:t>Dockerfile</a:t>
            </a:r>
            <a:r>
              <a:rPr lang="zh-CN" altLang="en-US" sz="2200" b="1" dirty="0">
                <a:latin typeface="+mn-ea"/>
              </a:rPr>
              <a:t>文件，并编写构建命令</a:t>
            </a:r>
            <a:endParaRPr lang="en-US" altLang="zh-CN" sz="2200" b="1" dirty="0">
              <a:latin typeface="+mn-ea"/>
            </a:endParaRPr>
          </a:p>
          <a:p>
            <a:pPr marL="285750" indent="-285750">
              <a:buFont typeface="Wingdings" panose="05000000000000000000" pitchFamily="2" charset="2"/>
              <a:buChar char="p"/>
            </a:pPr>
            <a:r>
              <a:rPr lang="zh-CN" altLang="en-US" sz="2200" b="1" dirty="0">
                <a:latin typeface="+mn-ea"/>
              </a:rPr>
              <a:t>构建镜像</a:t>
            </a:r>
            <a:endParaRPr lang="en-US" altLang="zh-CN" sz="2200" b="1" dirty="0">
              <a:latin typeface="+mn-ea"/>
            </a:endParaRPr>
          </a:p>
          <a:p>
            <a:pPr marL="285750" indent="-285750">
              <a:buFont typeface="Wingdings" panose="05000000000000000000" pitchFamily="2" charset="2"/>
              <a:buChar char="p"/>
            </a:pPr>
            <a:r>
              <a:rPr lang="zh-CN" altLang="en-US" sz="2200" b="1" dirty="0">
                <a:latin typeface="+mn-ea"/>
              </a:rPr>
              <a:t>运行启动 </a:t>
            </a:r>
            <a:r>
              <a:rPr lang="en-US" altLang="zh-CN" sz="2200" b="1" dirty="0">
                <a:latin typeface="+mn-ea"/>
              </a:rPr>
              <a:t>run</a:t>
            </a:r>
          </a:p>
          <a:p>
            <a:pPr marL="285750" indent="-285750">
              <a:buFont typeface="Wingdings" panose="05000000000000000000" pitchFamily="2" charset="2"/>
              <a:buChar char="p"/>
            </a:pPr>
            <a:r>
              <a:rPr lang="zh-CN" altLang="en-US" sz="2200" b="1" dirty="0">
                <a:latin typeface="+mn-ea"/>
              </a:rPr>
              <a:t>验证测试访问</a:t>
            </a:r>
            <a:endParaRPr lang="en-US" altLang="zh-CN" sz="2200" b="1" dirty="0">
              <a:latin typeface="+mn-ea"/>
            </a:endParaRPr>
          </a:p>
          <a:p>
            <a:pPr marL="285750" indent="-285750">
              <a:buFont typeface="Wingdings" panose="05000000000000000000" pitchFamily="2" charset="2"/>
              <a:buChar char="p"/>
            </a:pPr>
            <a:endParaRPr lang="en-US" altLang="zh-CN" sz="2200" b="1" dirty="0">
              <a:latin typeface="+mn-ea"/>
            </a:endParaRPr>
          </a:p>
          <a:p>
            <a:pPr marL="285750" indent="-285750">
              <a:buFont typeface="Wingdings" panose="05000000000000000000" pitchFamily="2" charset="2"/>
              <a:buChar char="l"/>
            </a:pPr>
            <a:endParaRPr lang="en-US" altLang="zh-CN" sz="2200" b="1" dirty="0">
              <a:latin typeface="+mn-ea"/>
            </a:endParaRPr>
          </a:p>
        </p:txBody>
      </p:sp>
    </p:spTree>
    <p:extLst>
      <p:ext uri="{BB962C8B-B14F-4D97-AF65-F5344CB8AC3E}">
        <p14:creationId xmlns:p14="http://schemas.microsoft.com/office/powerpoint/2010/main" val="3170571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8D4429-0BC7-4136-898B-6F42529DE001}"/>
              </a:ext>
            </a:extLst>
          </p:cNvPr>
          <p:cNvSpPr>
            <a:spLocks noGrp="1"/>
          </p:cNvSpPr>
          <p:nvPr>
            <p:ph type="sldNum" sz="quarter" idx="12"/>
          </p:nvPr>
        </p:nvSpPr>
        <p:spPr/>
        <p:txBody>
          <a:bodyPr/>
          <a:lstStyle/>
          <a:p>
            <a:fld id="{0C913308-F349-4B6D-A68A-DD1791B4A57B}" type="slidenum">
              <a:rPr lang="zh-CN" altLang="en-US" smtClean="0"/>
              <a:pPr/>
              <a:t>32</a:t>
            </a:fld>
            <a:endParaRPr lang="zh-CN" altLang="en-US" dirty="0"/>
          </a:p>
        </p:txBody>
      </p:sp>
      <p:sp>
        <p:nvSpPr>
          <p:cNvPr id="5" name="object 5">
            <a:extLst>
              <a:ext uri="{FF2B5EF4-FFF2-40B4-BE49-F238E27FC236}">
                <a16:creationId xmlns:a16="http://schemas.microsoft.com/office/drawing/2014/main" id="{AD898F9E-F96A-4752-BC88-652CF1C14D0A}"/>
              </a:ext>
            </a:extLst>
          </p:cNvPr>
          <p:cNvSpPr txBox="1"/>
          <p:nvPr/>
        </p:nvSpPr>
        <p:spPr>
          <a:xfrm>
            <a:off x="1727463" y="1350104"/>
            <a:ext cx="8844288" cy="815608"/>
          </a:xfrm>
          <a:prstGeom prst="rect">
            <a:avLst/>
          </a:prstGeom>
        </p:spPr>
        <p:txBody>
          <a:bodyPr vert="horz" wrap="square" lIns="0" tIns="0" rIns="0" bIns="0" rtlCol="0">
            <a:spAutoFit/>
          </a:bodyPr>
          <a:lstStyle/>
          <a:p>
            <a:pPr marL="355600" indent="-342900" algn="just">
              <a:lnSpc>
                <a:spcPct val="100000"/>
              </a:lnSpc>
              <a:spcAft>
                <a:spcPts val="600"/>
              </a:spcAft>
              <a:buFont typeface="Wingdings" panose="05000000000000000000" pitchFamily="2" charset="2"/>
              <a:buChar char="p"/>
            </a:pPr>
            <a:r>
              <a:rPr lang="zh-CN" altLang="en-US" sz="2400" b="1" spc="20" dirty="0">
                <a:solidFill>
                  <a:srgbClr val="FF0000"/>
                </a:solidFill>
                <a:latin typeface="宋体" panose="02010600030101010101" pitchFamily="2" charset="-122"/>
                <a:ea typeface="宋体" panose="02010600030101010101" pitchFamily="2" charset="-122"/>
                <a:cs typeface="微软雅黑"/>
              </a:rPr>
              <a:t>新建目录，准备构建材料</a:t>
            </a:r>
            <a:endParaRPr lang="en-US" altLang="zh-CN" sz="2400" b="1" spc="20" dirty="0">
              <a:solidFill>
                <a:srgbClr val="FF0000"/>
              </a:solidFill>
              <a:latin typeface="宋体" panose="02010600030101010101" pitchFamily="2" charset="-122"/>
              <a:ea typeface="宋体" panose="02010600030101010101" pitchFamily="2" charset="-122"/>
              <a:cs typeface="微软雅黑"/>
            </a:endParaRPr>
          </a:p>
          <a:p>
            <a:pPr marL="355600" indent="-342900" algn="just">
              <a:lnSpc>
                <a:spcPct val="100000"/>
              </a:lnSpc>
              <a:spcAft>
                <a:spcPts val="600"/>
              </a:spcAft>
              <a:buFont typeface="Wingdings" panose="05000000000000000000" pitchFamily="2" charset="2"/>
              <a:buChar char="p"/>
            </a:pPr>
            <a:r>
              <a:rPr lang="zh-CN" altLang="en-US" sz="2400" b="1" spc="20" dirty="0">
                <a:solidFill>
                  <a:srgbClr val="FF0000"/>
                </a:solidFill>
                <a:latin typeface="宋体" panose="02010600030101010101" pitchFamily="2" charset="-122"/>
                <a:ea typeface="宋体" panose="02010600030101010101" pitchFamily="2" charset="-122"/>
                <a:cs typeface="微软雅黑"/>
              </a:rPr>
              <a:t>新建一个</a:t>
            </a:r>
            <a:r>
              <a:rPr lang="en-US" altLang="zh-CN" sz="2400" b="1" spc="20" dirty="0">
                <a:solidFill>
                  <a:srgbClr val="FF0000"/>
                </a:solidFill>
                <a:latin typeface="宋体" panose="02010600030101010101" pitchFamily="2" charset="-122"/>
                <a:ea typeface="宋体" panose="02010600030101010101" pitchFamily="2" charset="-122"/>
                <a:cs typeface="微软雅黑"/>
              </a:rPr>
              <a:t>Dockerfile</a:t>
            </a:r>
            <a:r>
              <a:rPr lang="zh-CN" altLang="en-US" sz="2400" b="1" spc="20" dirty="0">
                <a:solidFill>
                  <a:srgbClr val="FF0000"/>
                </a:solidFill>
                <a:latin typeface="宋体" panose="02010600030101010101" pitchFamily="2" charset="-122"/>
                <a:ea typeface="宋体" panose="02010600030101010101" pitchFamily="2" charset="-122"/>
                <a:cs typeface="微软雅黑"/>
              </a:rPr>
              <a:t>文件，并编写构建命令</a:t>
            </a:r>
          </a:p>
        </p:txBody>
      </p:sp>
      <p:pic>
        <p:nvPicPr>
          <p:cNvPr id="6" name="图片 5">
            <a:extLst>
              <a:ext uri="{FF2B5EF4-FFF2-40B4-BE49-F238E27FC236}">
                <a16:creationId xmlns:a16="http://schemas.microsoft.com/office/drawing/2014/main" id="{C89FB572-7259-470F-8103-2AD2F29DEB21}"/>
              </a:ext>
            </a:extLst>
          </p:cNvPr>
          <p:cNvPicPr>
            <a:picLocks noChangeAspect="1"/>
          </p:cNvPicPr>
          <p:nvPr/>
        </p:nvPicPr>
        <p:blipFill>
          <a:blip r:embed="rId2"/>
          <a:stretch>
            <a:fillRect/>
          </a:stretch>
        </p:blipFill>
        <p:spPr>
          <a:xfrm>
            <a:off x="1457325" y="2230014"/>
            <a:ext cx="7997974" cy="1431455"/>
          </a:xfrm>
          <a:prstGeom prst="rect">
            <a:avLst/>
          </a:prstGeom>
        </p:spPr>
      </p:pic>
      <p:sp>
        <p:nvSpPr>
          <p:cNvPr id="8" name="文本框 7">
            <a:extLst>
              <a:ext uri="{FF2B5EF4-FFF2-40B4-BE49-F238E27FC236}">
                <a16:creationId xmlns:a16="http://schemas.microsoft.com/office/drawing/2014/main" id="{649EC010-C4A1-40BE-8E74-FE5612DAA8F9}"/>
              </a:ext>
            </a:extLst>
          </p:cNvPr>
          <p:cNvSpPr txBox="1"/>
          <p:nvPr/>
        </p:nvSpPr>
        <p:spPr>
          <a:xfrm>
            <a:off x="1727463" y="654319"/>
            <a:ext cx="6094428" cy="584775"/>
          </a:xfrm>
          <a:prstGeom prst="rect">
            <a:avLst/>
          </a:prstGeom>
          <a:noFill/>
        </p:spPr>
        <p:txBody>
          <a:bodyPr wrap="square">
            <a:spAutoFit/>
          </a:bodyPr>
          <a:lstStyle/>
          <a:p>
            <a:r>
              <a:rPr lang="en-US" altLang="zh-CN" sz="3200" b="1">
                <a:solidFill>
                  <a:srgbClr val="FF0000"/>
                </a:solidFill>
              </a:rPr>
              <a:t>4.4 Docker</a:t>
            </a:r>
            <a:r>
              <a:rPr lang="zh-CN" altLang="en-US" sz="3200" b="1" dirty="0">
                <a:solidFill>
                  <a:srgbClr val="FF0000"/>
                </a:solidFill>
              </a:rPr>
              <a:t>容器应用实例</a:t>
            </a:r>
          </a:p>
        </p:txBody>
      </p:sp>
    </p:spTree>
    <p:extLst>
      <p:ext uri="{BB962C8B-B14F-4D97-AF65-F5344CB8AC3E}">
        <p14:creationId xmlns:p14="http://schemas.microsoft.com/office/powerpoint/2010/main" val="179725702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0AF44A-82FF-4E79-929E-297A3861C17C}"/>
              </a:ext>
            </a:extLst>
          </p:cNvPr>
          <p:cNvSpPr>
            <a:spLocks noGrp="1"/>
          </p:cNvSpPr>
          <p:nvPr>
            <p:ph type="sldNum" sz="quarter" idx="12"/>
          </p:nvPr>
        </p:nvSpPr>
        <p:spPr/>
        <p:txBody>
          <a:bodyPr/>
          <a:lstStyle/>
          <a:p>
            <a:fld id="{0C913308-F349-4B6D-A68A-DD1791B4A57B}" type="slidenum">
              <a:rPr lang="zh-CN" altLang="en-US" smtClean="0"/>
              <a:pPr/>
              <a:t>33</a:t>
            </a:fld>
            <a:endParaRPr lang="zh-CN" altLang="en-US" dirty="0"/>
          </a:p>
        </p:txBody>
      </p:sp>
      <p:pic>
        <p:nvPicPr>
          <p:cNvPr id="4" name="图片 3">
            <a:extLst>
              <a:ext uri="{FF2B5EF4-FFF2-40B4-BE49-F238E27FC236}">
                <a16:creationId xmlns:a16="http://schemas.microsoft.com/office/drawing/2014/main" id="{B2461B99-1253-40C9-802D-27529629D0CF}"/>
              </a:ext>
            </a:extLst>
          </p:cNvPr>
          <p:cNvPicPr>
            <a:picLocks noChangeAspect="1"/>
          </p:cNvPicPr>
          <p:nvPr/>
        </p:nvPicPr>
        <p:blipFill>
          <a:blip r:embed="rId3"/>
          <a:stretch>
            <a:fillRect/>
          </a:stretch>
        </p:blipFill>
        <p:spPr>
          <a:xfrm>
            <a:off x="9070322" y="354165"/>
            <a:ext cx="2788429" cy="884929"/>
          </a:xfrm>
          <a:prstGeom prst="rect">
            <a:avLst/>
          </a:prstGeom>
        </p:spPr>
      </p:pic>
      <p:sp>
        <p:nvSpPr>
          <p:cNvPr id="6" name="object 5">
            <a:extLst>
              <a:ext uri="{FF2B5EF4-FFF2-40B4-BE49-F238E27FC236}">
                <a16:creationId xmlns:a16="http://schemas.microsoft.com/office/drawing/2014/main" id="{8CF160A4-F29A-4566-A61A-E18280582080}"/>
              </a:ext>
            </a:extLst>
          </p:cNvPr>
          <p:cNvSpPr txBox="1"/>
          <p:nvPr/>
        </p:nvSpPr>
        <p:spPr>
          <a:xfrm>
            <a:off x="1727463" y="1234513"/>
            <a:ext cx="8844288" cy="369332"/>
          </a:xfrm>
          <a:prstGeom prst="rect">
            <a:avLst/>
          </a:prstGeom>
        </p:spPr>
        <p:txBody>
          <a:bodyPr vert="horz" wrap="square" lIns="0" tIns="0" rIns="0" bIns="0" rtlCol="0">
            <a:spAutoFit/>
          </a:bodyPr>
          <a:lstStyle/>
          <a:p>
            <a:pPr marL="355600" indent="-342900" algn="just">
              <a:lnSpc>
                <a:spcPct val="100000"/>
              </a:lnSpc>
              <a:spcAft>
                <a:spcPts val="600"/>
              </a:spcAft>
              <a:buFont typeface="Wingdings" panose="05000000000000000000" pitchFamily="2" charset="2"/>
              <a:buChar char="p"/>
            </a:pPr>
            <a:r>
              <a:rPr lang="zh-CN" altLang="en-US" sz="2400" b="1" spc="20" dirty="0">
                <a:solidFill>
                  <a:srgbClr val="FF0000"/>
                </a:solidFill>
                <a:latin typeface="宋体" panose="02010600030101010101" pitchFamily="2" charset="-122"/>
                <a:ea typeface="宋体" panose="02010600030101010101" pitchFamily="2" charset="-122"/>
                <a:cs typeface="微软雅黑"/>
              </a:rPr>
              <a:t>编写</a:t>
            </a:r>
            <a:r>
              <a:rPr lang="en-US" altLang="zh-CN" sz="2400" b="1" spc="20" dirty="0">
                <a:solidFill>
                  <a:srgbClr val="FF0000"/>
                </a:solidFill>
                <a:latin typeface="宋体" panose="02010600030101010101" pitchFamily="2" charset="-122"/>
                <a:ea typeface="宋体" panose="02010600030101010101" pitchFamily="2" charset="-122"/>
                <a:cs typeface="微软雅黑"/>
              </a:rPr>
              <a:t>Dockerfile</a:t>
            </a:r>
          </a:p>
        </p:txBody>
      </p:sp>
      <p:sp>
        <p:nvSpPr>
          <p:cNvPr id="7" name="文本框 6">
            <a:extLst>
              <a:ext uri="{FF2B5EF4-FFF2-40B4-BE49-F238E27FC236}">
                <a16:creationId xmlns:a16="http://schemas.microsoft.com/office/drawing/2014/main" id="{649EC010-C4A1-40BE-8E74-FE5612DAA8F9}"/>
              </a:ext>
            </a:extLst>
          </p:cNvPr>
          <p:cNvSpPr txBox="1"/>
          <p:nvPr/>
        </p:nvSpPr>
        <p:spPr>
          <a:xfrm>
            <a:off x="1727463" y="654319"/>
            <a:ext cx="6094428" cy="584775"/>
          </a:xfrm>
          <a:prstGeom prst="rect">
            <a:avLst/>
          </a:prstGeom>
          <a:noFill/>
        </p:spPr>
        <p:txBody>
          <a:bodyPr wrap="square">
            <a:spAutoFit/>
          </a:bodyPr>
          <a:lstStyle/>
          <a:p>
            <a:r>
              <a:rPr lang="en-US" altLang="zh-CN" sz="3200" b="1">
                <a:solidFill>
                  <a:srgbClr val="FF0000"/>
                </a:solidFill>
              </a:rPr>
              <a:t>4.4 Docker</a:t>
            </a:r>
            <a:r>
              <a:rPr lang="zh-CN" altLang="en-US" sz="3200" b="1" dirty="0">
                <a:solidFill>
                  <a:srgbClr val="FF0000"/>
                </a:solidFill>
              </a:rPr>
              <a:t>容器应用实例</a:t>
            </a:r>
          </a:p>
        </p:txBody>
      </p:sp>
      <p:sp>
        <p:nvSpPr>
          <p:cNvPr id="3" name="矩形 2"/>
          <p:cNvSpPr/>
          <p:nvPr/>
        </p:nvSpPr>
        <p:spPr>
          <a:xfrm>
            <a:off x="2762250" y="1603845"/>
            <a:ext cx="6858000" cy="5047536"/>
          </a:xfrm>
          <a:prstGeom prst="rect">
            <a:avLst/>
          </a:prstGeom>
        </p:spPr>
        <p:txBody>
          <a:bodyPr wrap="square">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FROM centos</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MAINTAINER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xiaosu</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:&lt;619388013@qq.com&gt;</a:t>
            </a:r>
          </a:p>
          <a:p>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把</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java</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tomcat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添加到容器中</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ADD apache-tomcat-8.5.59.tar.gz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usr</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/local/</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ADD jdk-8u301-linux-x64.tar.gz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usr</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/local/</a:t>
            </a:r>
          </a:p>
          <a:p>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设置工作访问时候的</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WORKDIR</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路径，登录落脚点</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ENV MYPATH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usr</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/local</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WORKDIR $MYPATH</a:t>
            </a:r>
          </a:p>
          <a:p>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配置</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java</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与</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tomcat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环境变量</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ENV JAVA_HOME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usr</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/local/jdk1.8.0_301</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ENV CLASSPATH $JAVA_HOME/lib/dt.jar:$JAVA_HOME/lib/tools.jar</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ENV CATALINA_HOME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usr</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/local/apache-tomcat-8.5.59</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ENV CATALINA_BASE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usr</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/local/apache-tomcat-8.5.59</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ENV PATH $PATH:$JAVA_HOME/bin:$CATALINA_HOME/</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lib:CATALINA_HOME</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/bin</a:t>
            </a:r>
          </a:p>
          <a:p>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容器运行时监听的端口</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EXPOSE 8080</a:t>
            </a:r>
          </a:p>
          <a:p>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启动时运行</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tomcat</a:t>
            </a: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CMD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usr</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/local/apache-tomcat-8.5.59/bin/catalina.</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sh</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","run"]</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4"/>
          <a:stretch>
            <a:fillRect/>
          </a:stretch>
        </p:blipFill>
        <p:spPr>
          <a:xfrm>
            <a:off x="7296820" y="1430965"/>
            <a:ext cx="3750682" cy="2106456"/>
          </a:xfrm>
          <a:prstGeom prst="rect">
            <a:avLst/>
          </a:prstGeom>
        </p:spPr>
      </p:pic>
    </p:spTree>
    <p:extLst>
      <p:ext uri="{BB962C8B-B14F-4D97-AF65-F5344CB8AC3E}">
        <p14:creationId xmlns:p14="http://schemas.microsoft.com/office/powerpoint/2010/main" val="320306518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0AF44A-82FF-4E79-929E-297A3861C17C}"/>
              </a:ext>
            </a:extLst>
          </p:cNvPr>
          <p:cNvSpPr>
            <a:spLocks noGrp="1"/>
          </p:cNvSpPr>
          <p:nvPr>
            <p:ph type="sldNum" sz="quarter" idx="12"/>
          </p:nvPr>
        </p:nvSpPr>
        <p:spPr/>
        <p:txBody>
          <a:bodyPr/>
          <a:lstStyle/>
          <a:p>
            <a:fld id="{0C913308-F349-4B6D-A68A-DD1791B4A57B}" type="slidenum">
              <a:rPr lang="zh-CN" altLang="en-US" smtClean="0"/>
              <a:pPr/>
              <a:t>34</a:t>
            </a:fld>
            <a:endParaRPr lang="zh-CN" altLang="en-US" dirty="0"/>
          </a:p>
        </p:txBody>
      </p:sp>
      <p:pic>
        <p:nvPicPr>
          <p:cNvPr id="4" name="图片 3">
            <a:extLst>
              <a:ext uri="{FF2B5EF4-FFF2-40B4-BE49-F238E27FC236}">
                <a16:creationId xmlns:a16="http://schemas.microsoft.com/office/drawing/2014/main" id="{B2461B99-1253-40C9-802D-27529629D0CF}"/>
              </a:ext>
            </a:extLst>
          </p:cNvPr>
          <p:cNvPicPr>
            <a:picLocks noChangeAspect="1"/>
          </p:cNvPicPr>
          <p:nvPr/>
        </p:nvPicPr>
        <p:blipFill>
          <a:blip r:embed="rId2"/>
          <a:stretch>
            <a:fillRect/>
          </a:stretch>
        </p:blipFill>
        <p:spPr>
          <a:xfrm>
            <a:off x="9070322" y="354165"/>
            <a:ext cx="2788429" cy="884929"/>
          </a:xfrm>
          <a:prstGeom prst="rect">
            <a:avLst/>
          </a:prstGeom>
        </p:spPr>
      </p:pic>
      <p:sp>
        <p:nvSpPr>
          <p:cNvPr id="6" name="object 5">
            <a:extLst>
              <a:ext uri="{FF2B5EF4-FFF2-40B4-BE49-F238E27FC236}">
                <a16:creationId xmlns:a16="http://schemas.microsoft.com/office/drawing/2014/main" id="{8CF160A4-F29A-4566-A61A-E18280582080}"/>
              </a:ext>
            </a:extLst>
          </p:cNvPr>
          <p:cNvSpPr txBox="1"/>
          <p:nvPr/>
        </p:nvSpPr>
        <p:spPr>
          <a:xfrm>
            <a:off x="1727463" y="1437794"/>
            <a:ext cx="8844288" cy="723275"/>
          </a:xfrm>
          <a:prstGeom prst="rect">
            <a:avLst/>
          </a:prstGeom>
        </p:spPr>
        <p:txBody>
          <a:bodyPr vert="horz" wrap="square" lIns="0" tIns="0" rIns="0" bIns="0" rtlCol="0">
            <a:spAutoFit/>
          </a:bodyPr>
          <a:lstStyle/>
          <a:p>
            <a:pPr marL="355600" indent="-342900" algn="just">
              <a:lnSpc>
                <a:spcPct val="100000"/>
              </a:lnSpc>
              <a:spcAft>
                <a:spcPts val="600"/>
              </a:spcAft>
              <a:buFont typeface="Wingdings" panose="05000000000000000000" pitchFamily="2" charset="2"/>
              <a:buChar char="p"/>
            </a:pPr>
            <a:r>
              <a:rPr lang="zh-CN" altLang="en-US" sz="2400" b="1" spc="20" dirty="0">
                <a:solidFill>
                  <a:srgbClr val="FF0000"/>
                </a:solidFill>
                <a:latin typeface="宋体" panose="02010600030101010101" pitchFamily="2" charset="-122"/>
                <a:ea typeface="宋体" panose="02010600030101010101" pitchFamily="2" charset="-122"/>
                <a:cs typeface="微软雅黑"/>
              </a:rPr>
              <a:t>构建</a:t>
            </a:r>
            <a:r>
              <a:rPr lang="en-US" altLang="zh-CN" sz="2400" b="1" spc="20" dirty="0">
                <a:solidFill>
                  <a:srgbClr val="FF0000"/>
                </a:solidFill>
                <a:latin typeface="宋体" panose="02010600030101010101" pitchFamily="2" charset="-122"/>
                <a:ea typeface="宋体" panose="02010600030101010101" pitchFamily="2" charset="-122"/>
                <a:cs typeface="微软雅黑"/>
              </a:rPr>
              <a:t>tomcat</a:t>
            </a:r>
            <a:r>
              <a:rPr lang="zh-CN" altLang="en-US" sz="2400" b="1" spc="20" dirty="0">
                <a:solidFill>
                  <a:srgbClr val="FF0000"/>
                </a:solidFill>
                <a:latin typeface="宋体" panose="02010600030101010101" pitchFamily="2" charset="-122"/>
                <a:ea typeface="宋体" panose="02010600030101010101" pitchFamily="2" charset="-122"/>
                <a:cs typeface="微软雅黑"/>
              </a:rPr>
              <a:t>镜像</a:t>
            </a:r>
            <a:endParaRPr lang="en-US" altLang="zh-CN" sz="2400" b="1" spc="20" dirty="0">
              <a:solidFill>
                <a:srgbClr val="FF0000"/>
              </a:solidFill>
              <a:latin typeface="宋体" panose="02010600030101010101" pitchFamily="2" charset="-122"/>
              <a:ea typeface="宋体" panose="02010600030101010101" pitchFamily="2" charset="-122"/>
              <a:cs typeface="微软雅黑"/>
            </a:endParaRPr>
          </a:p>
          <a:p>
            <a:pPr marL="812800" lvl="1" indent="-342900" algn="just">
              <a:spcAft>
                <a:spcPts val="600"/>
              </a:spcAft>
              <a:buFont typeface="Wingdings" panose="05000000000000000000" pitchFamily="2" charset="2"/>
              <a:buChar char="l"/>
            </a:pPr>
            <a:r>
              <a:rPr lang="en-US" altLang="zh-CN" b="1" spc="20" dirty="0">
                <a:solidFill>
                  <a:srgbClr val="FF0000"/>
                </a:solidFill>
                <a:latin typeface="宋体" panose="02010600030101010101" pitchFamily="2" charset="-122"/>
                <a:ea typeface="宋体" panose="02010600030101010101" pitchFamily="2" charset="-122"/>
                <a:cs typeface="微软雅黑"/>
              </a:rPr>
              <a:t>docker build -f Dockerfile -t tomcat01:v1 .</a:t>
            </a:r>
          </a:p>
        </p:txBody>
      </p:sp>
      <p:pic>
        <p:nvPicPr>
          <p:cNvPr id="11" name="图片 10">
            <a:extLst>
              <a:ext uri="{FF2B5EF4-FFF2-40B4-BE49-F238E27FC236}">
                <a16:creationId xmlns:a16="http://schemas.microsoft.com/office/drawing/2014/main" id="{C12C8C0F-2110-4166-94EE-5FDE1F51F16D}"/>
              </a:ext>
            </a:extLst>
          </p:cNvPr>
          <p:cNvPicPr>
            <a:picLocks noChangeAspect="1"/>
          </p:cNvPicPr>
          <p:nvPr/>
        </p:nvPicPr>
        <p:blipFill>
          <a:blip r:embed="rId3"/>
          <a:stretch>
            <a:fillRect/>
          </a:stretch>
        </p:blipFill>
        <p:spPr>
          <a:xfrm>
            <a:off x="1812991" y="2355434"/>
            <a:ext cx="7749297" cy="4148401"/>
          </a:xfrm>
          <a:prstGeom prst="rect">
            <a:avLst/>
          </a:prstGeom>
        </p:spPr>
      </p:pic>
      <p:sp>
        <p:nvSpPr>
          <p:cNvPr id="7" name="文本框 6">
            <a:extLst>
              <a:ext uri="{FF2B5EF4-FFF2-40B4-BE49-F238E27FC236}">
                <a16:creationId xmlns:a16="http://schemas.microsoft.com/office/drawing/2014/main" id="{649EC010-C4A1-40BE-8E74-FE5612DAA8F9}"/>
              </a:ext>
            </a:extLst>
          </p:cNvPr>
          <p:cNvSpPr txBox="1"/>
          <p:nvPr/>
        </p:nvSpPr>
        <p:spPr>
          <a:xfrm>
            <a:off x="1727463" y="654319"/>
            <a:ext cx="6094428" cy="584775"/>
          </a:xfrm>
          <a:prstGeom prst="rect">
            <a:avLst/>
          </a:prstGeom>
          <a:noFill/>
        </p:spPr>
        <p:txBody>
          <a:bodyPr wrap="square">
            <a:spAutoFit/>
          </a:bodyPr>
          <a:lstStyle/>
          <a:p>
            <a:r>
              <a:rPr lang="en-US" altLang="zh-CN" sz="3200" b="1">
                <a:solidFill>
                  <a:srgbClr val="FF0000"/>
                </a:solidFill>
              </a:rPr>
              <a:t>4.4 Docker</a:t>
            </a:r>
            <a:r>
              <a:rPr lang="zh-CN" altLang="en-US" sz="3200" b="1" dirty="0">
                <a:solidFill>
                  <a:srgbClr val="FF0000"/>
                </a:solidFill>
              </a:rPr>
              <a:t>容器应用实例</a:t>
            </a:r>
          </a:p>
        </p:txBody>
      </p:sp>
    </p:spTree>
    <p:extLst>
      <p:ext uri="{BB962C8B-B14F-4D97-AF65-F5344CB8AC3E}">
        <p14:creationId xmlns:p14="http://schemas.microsoft.com/office/powerpoint/2010/main" val="206803405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8D4429-0BC7-4136-898B-6F42529DE001}"/>
              </a:ext>
            </a:extLst>
          </p:cNvPr>
          <p:cNvSpPr>
            <a:spLocks noGrp="1"/>
          </p:cNvSpPr>
          <p:nvPr>
            <p:ph type="sldNum" sz="quarter" idx="12"/>
          </p:nvPr>
        </p:nvSpPr>
        <p:spPr/>
        <p:txBody>
          <a:bodyPr/>
          <a:lstStyle/>
          <a:p>
            <a:fld id="{0C913308-F349-4B6D-A68A-DD1791B4A57B}" type="slidenum">
              <a:rPr lang="zh-CN" altLang="en-US" smtClean="0"/>
              <a:pPr/>
              <a:t>35</a:t>
            </a:fld>
            <a:endParaRPr lang="zh-CN" altLang="en-US" dirty="0"/>
          </a:p>
        </p:txBody>
      </p:sp>
      <p:sp>
        <p:nvSpPr>
          <p:cNvPr id="5" name="object 5">
            <a:extLst>
              <a:ext uri="{FF2B5EF4-FFF2-40B4-BE49-F238E27FC236}">
                <a16:creationId xmlns:a16="http://schemas.microsoft.com/office/drawing/2014/main" id="{AD898F9E-F96A-4752-BC88-652CF1C14D0A}"/>
              </a:ext>
            </a:extLst>
          </p:cNvPr>
          <p:cNvSpPr txBox="1"/>
          <p:nvPr/>
        </p:nvSpPr>
        <p:spPr>
          <a:xfrm>
            <a:off x="1727463" y="1350104"/>
            <a:ext cx="8844288" cy="815608"/>
          </a:xfrm>
          <a:prstGeom prst="rect">
            <a:avLst/>
          </a:prstGeom>
        </p:spPr>
        <p:txBody>
          <a:bodyPr vert="horz" wrap="square" lIns="0" tIns="0" rIns="0" bIns="0" rtlCol="0">
            <a:spAutoFit/>
          </a:bodyPr>
          <a:lstStyle/>
          <a:p>
            <a:pPr marL="355600" indent="-342900" algn="just">
              <a:lnSpc>
                <a:spcPct val="100000"/>
              </a:lnSpc>
              <a:spcAft>
                <a:spcPts val="600"/>
              </a:spcAft>
              <a:buFont typeface="Wingdings" panose="05000000000000000000" pitchFamily="2" charset="2"/>
              <a:buChar char="p"/>
            </a:pPr>
            <a:r>
              <a:rPr lang="zh-CN" altLang="en-US" sz="2400" b="1" spc="20" dirty="0">
                <a:solidFill>
                  <a:srgbClr val="FF0000"/>
                </a:solidFill>
                <a:latin typeface="宋体" panose="02010600030101010101" pitchFamily="2" charset="-122"/>
                <a:ea typeface="宋体" panose="02010600030101010101" pitchFamily="2" charset="-122"/>
                <a:cs typeface="微软雅黑"/>
              </a:rPr>
              <a:t>运行</a:t>
            </a:r>
            <a:endParaRPr lang="en-US" altLang="zh-CN" sz="2400" b="1" spc="20" dirty="0">
              <a:solidFill>
                <a:srgbClr val="FF0000"/>
              </a:solidFill>
              <a:latin typeface="宋体" panose="02010600030101010101" pitchFamily="2" charset="-122"/>
              <a:ea typeface="宋体" panose="02010600030101010101" pitchFamily="2" charset="-122"/>
              <a:cs typeface="微软雅黑"/>
            </a:endParaRPr>
          </a:p>
          <a:p>
            <a:pPr marL="355600" indent="-342900" algn="just">
              <a:lnSpc>
                <a:spcPct val="100000"/>
              </a:lnSpc>
              <a:spcAft>
                <a:spcPts val="600"/>
              </a:spcAft>
              <a:buFont typeface="Wingdings" panose="05000000000000000000" pitchFamily="2" charset="2"/>
              <a:buChar char="l"/>
            </a:pPr>
            <a:r>
              <a:rPr lang="en-US" sz="2400" b="1" spc="20" dirty="0">
                <a:solidFill>
                  <a:srgbClr val="FF0000"/>
                </a:solidFill>
                <a:latin typeface="宋体" panose="02010600030101010101" pitchFamily="2" charset="-122"/>
                <a:ea typeface="宋体" panose="02010600030101010101" pitchFamily="2" charset="-122"/>
                <a:cs typeface="微软雅黑"/>
              </a:rPr>
              <a:t>docker run -d --name=tomcat01 -p 9090:8080 tomcat01:v1</a:t>
            </a:r>
          </a:p>
        </p:txBody>
      </p:sp>
      <p:pic>
        <p:nvPicPr>
          <p:cNvPr id="6" name="图片 5">
            <a:extLst>
              <a:ext uri="{FF2B5EF4-FFF2-40B4-BE49-F238E27FC236}">
                <a16:creationId xmlns:a16="http://schemas.microsoft.com/office/drawing/2014/main" id="{6E479AA9-1E37-4F1A-92D1-AE1037A90587}"/>
              </a:ext>
            </a:extLst>
          </p:cNvPr>
          <p:cNvPicPr>
            <a:picLocks noChangeAspect="1"/>
          </p:cNvPicPr>
          <p:nvPr/>
        </p:nvPicPr>
        <p:blipFill>
          <a:blip r:embed="rId2"/>
          <a:stretch>
            <a:fillRect/>
          </a:stretch>
        </p:blipFill>
        <p:spPr>
          <a:xfrm>
            <a:off x="1727463" y="2276721"/>
            <a:ext cx="7577921" cy="815607"/>
          </a:xfrm>
          <a:prstGeom prst="rect">
            <a:avLst/>
          </a:prstGeom>
        </p:spPr>
      </p:pic>
      <p:pic>
        <p:nvPicPr>
          <p:cNvPr id="8" name="图片 7">
            <a:extLst>
              <a:ext uri="{FF2B5EF4-FFF2-40B4-BE49-F238E27FC236}">
                <a16:creationId xmlns:a16="http://schemas.microsoft.com/office/drawing/2014/main" id="{287992C2-2B2A-4713-966B-A92475918520}"/>
              </a:ext>
            </a:extLst>
          </p:cNvPr>
          <p:cNvPicPr>
            <a:picLocks noChangeAspect="1"/>
          </p:cNvPicPr>
          <p:nvPr/>
        </p:nvPicPr>
        <p:blipFill>
          <a:blip r:embed="rId3"/>
          <a:stretch>
            <a:fillRect/>
          </a:stretch>
        </p:blipFill>
        <p:spPr>
          <a:xfrm>
            <a:off x="1827378" y="3171592"/>
            <a:ext cx="5186265" cy="3144951"/>
          </a:xfrm>
          <a:prstGeom prst="rect">
            <a:avLst/>
          </a:prstGeom>
        </p:spPr>
      </p:pic>
      <p:sp>
        <p:nvSpPr>
          <p:cNvPr id="7" name="文本框 6">
            <a:extLst>
              <a:ext uri="{FF2B5EF4-FFF2-40B4-BE49-F238E27FC236}">
                <a16:creationId xmlns:a16="http://schemas.microsoft.com/office/drawing/2014/main" id="{649EC010-C4A1-40BE-8E74-FE5612DAA8F9}"/>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4.4 Docker</a:t>
            </a:r>
            <a:r>
              <a:rPr lang="zh-CN" altLang="en-US" sz="3200" b="1" dirty="0">
                <a:solidFill>
                  <a:srgbClr val="FF0000"/>
                </a:solidFill>
              </a:rPr>
              <a:t>容器应用实例</a:t>
            </a:r>
          </a:p>
        </p:txBody>
      </p:sp>
    </p:spTree>
    <p:extLst>
      <p:ext uri="{BB962C8B-B14F-4D97-AF65-F5344CB8AC3E}">
        <p14:creationId xmlns:p14="http://schemas.microsoft.com/office/powerpoint/2010/main" val="417494296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36</a:t>
            </a:fld>
            <a:endParaRPr lang="zh-CN" altLang="en-US" dirty="0"/>
          </a:p>
        </p:txBody>
      </p:sp>
      <p:sp>
        <p:nvSpPr>
          <p:cNvPr id="3" name="矩形 2"/>
          <p:cNvSpPr/>
          <p:nvPr/>
        </p:nvSpPr>
        <p:spPr>
          <a:xfrm>
            <a:off x="1781175" y="1447443"/>
            <a:ext cx="6096000" cy="4801314"/>
          </a:xfrm>
          <a:prstGeom prst="rect">
            <a:avLst/>
          </a:prstGeom>
        </p:spPr>
        <p:txBody>
          <a:bodyPr>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实验内容</a:t>
            </a: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（一）：使用</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Dockerfile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定制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tomcat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镜像</a:t>
            </a: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要求：在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centos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镜像上定制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tomcat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镜像，访问默认网页</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编写</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Dockerfile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文件，构建镜像（要给出</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Dockerfile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文件内容）</a:t>
            </a: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运行镜像生成</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tomcat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容器并访问默认网页</a:t>
            </a: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列出镜像的变更历史</a:t>
            </a: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4.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进入容器然后退出容器</a:t>
            </a: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5.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停止</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tomcat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容器</a:t>
            </a: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6.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删除</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tomcat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容器</a:t>
            </a: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7.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删除构建的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tomcat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镜像</a:t>
            </a:r>
          </a:p>
        </p:txBody>
      </p:sp>
      <p:sp>
        <p:nvSpPr>
          <p:cNvPr id="4" name="文本框 3">
            <a:extLst>
              <a:ext uri="{FF2B5EF4-FFF2-40B4-BE49-F238E27FC236}">
                <a16:creationId xmlns:a16="http://schemas.microsoft.com/office/drawing/2014/main" id="{649EC010-C4A1-40BE-8E74-FE5612DAA8F9}"/>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4.4 Docker</a:t>
            </a:r>
            <a:r>
              <a:rPr lang="zh-CN" altLang="en-US" sz="3200" b="1" dirty="0">
                <a:solidFill>
                  <a:srgbClr val="FF0000"/>
                </a:solidFill>
              </a:rPr>
              <a:t>容器应用实例</a:t>
            </a:r>
          </a:p>
        </p:txBody>
      </p:sp>
    </p:spTree>
    <p:extLst>
      <p:ext uri="{BB962C8B-B14F-4D97-AF65-F5344CB8AC3E}">
        <p14:creationId xmlns:p14="http://schemas.microsoft.com/office/powerpoint/2010/main" val="310485597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8D4429-0BC7-4136-898B-6F42529DE001}"/>
              </a:ext>
            </a:extLst>
          </p:cNvPr>
          <p:cNvSpPr>
            <a:spLocks noGrp="1"/>
          </p:cNvSpPr>
          <p:nvPr>
            <p:ph type="sldNum" sz="quarter" idx="12"/>
          </p:nvPr>
        </p:nvSpPr>
        <p:spPr/>
        <p:txBody>
          <a:bodyPr/>
          <a:lstStyle/>
          <a:p>
            <a:fld id="{0C913308-F349-4B6D-A68A-DD1791B4A57B}" type="slidenum">
              <a:rPr lang="zh-CN" altLang="en-US" smtClean="0"/>
              <a:pPr/>
              <a:t>37</a:t>
            </a:fld>
            <a:endParaRPr lang="zh-CN" altLang="en-US" dirty="0"/>
          </a:p>
        </p:txBody>
      </p:sp>
      <p:sp>
        <p:nvSpPr>
          <p:cNvPr id="8" name="文本框 7">
            <a:extLst>
              <a:ext uri="{FF2B5EF4-FFF2-40B4-BE49-F238E27FC236}">
                <a16:creationId xmlns:a16="http://schemas.microsoft.com/office/drawing/2014/main" id="{649EC010-C4A1-40BE-8E74-FE5612DAA8F9}"/>
              </a:ext>
            </a:extLst>
          </p:cNvPr>
          <p:cNvSpPr txBox="1"/>
          <p:nvPr/>
        </p:nvSpPr>
        <p:spPr>
          <a:xfrm>
            <a:off x="1727463" y="654319"/>
            <a:ext cx="6094428" cy="584775"/>
          </a:xfrm>
          <a:prstGeom prst="rect">
            <a:avLst/>
          </a:prstGeom>
          <a:noFill/>
        </p:spPr>
        <p:txBody>
          <a:bodyPr wrap="square">
            <a:spAutoFit/>
          </a:bodyPr>
          <a:lstStyle/>
          <a:p>
            <a:r>
              <a:rPr lang="zh-CN" altLang="en-US" sz="3200" b="1" dirty="0">
                <a:solidFill>
                  <a:srgbClr val="FF0000"/>
                </a:solidFill>
              </a:rPr>
              <a:t>虚拟机文件拷贝</a:t>
            </a:r>
          </a:p>
        </p:txBody>
      </p:sp>
      <p:pic>
        <p:nvPicPr>
          <p:cNvPr id="4" name="图片 3"/>
          <p:cNvPicPr>
            <a:picLocks noChangeAspect="1"/>
          </p:cNvPicPr>
          <p:nvPr/>
        </p:nvPicPr>
        <p:blipFill>
          <a:blip r:embed="rId2"/>
          <a:stretch>
            <a:fillRect/>
          </a:stretch>
        </p:blipFill>
        <p:spPr>
          <a:xfrm>
            <a:off x="345300" y="1506245"/>
            <a:ext cx="5906910" cy="3682446"/>
          </a:xfrm>
          <a:prstGeom prst="rect">
            <a:avLst/>
          </a:prstGeom>
        </p:spPr>
      </p:pic>
      <p:sp>
        <p:nvSpPr>
          <p:cNvPr id="9" name="矩形 8"/>
          <p:cNvSpPr/>
          <p:nvPr/>
        </p:nvSpPr>
        <p:spPr>
          <a:xfrm>
            <a:off x="6366513" y="2591148"/>
            <a:ext cx="5372097" cy="1323439"/>
          </a:xfrm>
          <a:prstGeom prst="rect">
            <a:avLst/>
          </a:prstGeom>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如果 </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mnt</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hgfs</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没有显示共享文件夹：</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vmware-hgfsclient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yum install -y open-</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vm</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-tools-</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devel</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vmhgfs</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-fuse .host:/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mnt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hgfs</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3701986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B0AD74-B3E8-4E65-B212-FFC57B84E239}"/>
              </a:ext>
            </a:extLst>
          </p:cNvPr>
          <p:cNvSpPr>
            <a:spLocks noGrp="1"/>
          </p:cNvSpPr>
          <p:nvPr>
            <p:ph type="sldNum" sz="quarter" idx="12"/>
          </p:nvPr>
        </p:nvSpPr>
        <p:spPr/>
        <p:txBody>
          <a:bodyPr/>
          <a:lstStyle/>
          <a:p>
            <a:fld id="{0C913308-F349-4B6D-A68A-DD1791B4A57B}" type="slidenum">
              <a:rPr lang="zh-CN" altLang="en-US" smtClean="0"/>
              <a:pPr/>
              <a:t>38</a:t>
            </a:fld>
            <a:endParaRPr lang="zh-CN" altLang="en-US" dirty="0"/>
          </a:p>
        </p:txBody>
      </p:sp>
      <p:sp>
        <p:nvSpPr>
          <p:cNvPr id="4" name="Rectangle 2">
            <a:extLst>
              <a:ext uri="{FF2B5EF4-FFF2-40B4-BE49-F238E27FC236}">
                <a16:creationId xmlns:a16="http://schemas.microsoft.com/office/drawing/2014/main" id="{74FE8CD5-1706-43E3-9A1B-184D6B87476A}"/>
              </a:ext>
            </a:extLst>
          </p:cNvPr>
          <p:cNvSpPr txBox="1">
            <a:spLocks noChangeArrowheads="1"/>
          </p:cNvSpPr>
          <p:nvPr/>
        </p:nvSpPr>
        <p:spPr>
          <a:xfrm>
            <a:off x="1705891" y="681872"/>
            <a:ext cx="8972995" cy="5436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solidFill>
                  <a:srgbClr val="FF0000"/>
                </a:solidFill>
                <a:latin typeface="+mn-lt"/>
                <a:ea typeface="+mn-ea"/>
                <a:cs typeface="+mn-cs"/>
              </a:rPr>
              <a:t>本次课程小结</a:t>
            </a:r>
          </a:p>
        </p:txBody>
      </p:sp>
      <p:grpSp>
        <p:nvGrpSpPr>
          <p:cNvPr id="25" name="Group 4">
            <a:extLst>
              <a:ext uri="{FF2B5EF4-FFF2-40B4-BE49-F238E27FC236}">
                <a16:creationId xmlns:a16="http://schemas.microsoft.com/office/drawing/2014/main" id="{4FC99A4C-DBB2-4B67-86C0-E67B77D7B482}"/>
              </a:ext>
            </a:extLst>
          </p:cNvPr>
          <p:cNvGrpSpPr>
            <a:grpSpLocks noChangeAspect="1"/>
          </p:cNvGrpSpPr>
          <p:nvPr/>
        </p:nvGrpSpPr>
        <p:grpSpPr bwMode="auto">
          <a:xfrm>
            <a:off x="2682693" y="1593249"/>
            <a:ext cx="5668963" cy="822325"/>
            <a:chOff x="1296" y="1824"/>
            <a:chExt cx="2976" cy="432"/>
          </a:xfrm>
        </p:grpSpPr>
        <p:sp>
          <p:nvSpPr>
            <p:cNvPr id="26" name="AutoShape 5">
              <a:extLst>
                <a:ext uri="{FF2B5EF4-FFF2-40B4-BE49-F238E27FC236}">
                  <a16:creationId xmlns:a16="http://schemas.microsoft.com/office/drawing/2014/main" id="{961C6435-724C-4F6B-92F3-D4D8A700398F}"/>
                </a:ext>
              </a:extLst>
            </p:cNvPr>
            <p:cNvSpPr>
              <a:spLocks noChangeAspect="1" noChangeArrowheads="1"/>
            </p:cNvSpPr>
            <p:nvPr/>
          </p:nvSpPr>
          <p:spPr bwMode="gray">
            <a:xfrm>
              <a:off x="1536" y="1899"/>
              <a:ext cx="2736" cy="288"/>
            </a:xfrm>
            <a:prstGeom prst="roundRect">
              <a:avLst>
                <a:gd name="adj" fmla="val 16667"/>
              </a:avLst>
            </a:prstGeom>
            <a:solidFill>
              <a:srgbClr val="CC6600"/>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27" name="AutoShape 6">
              <a:extLst>
                <a:ext uri="{FF2B5EF4-FFF2-40B4-BE49-F238E27FC236}">
                  <a16:creationId xmlns:a16="http://schemas.microsoft.com/office/drawing/2014/main" id="{BC685C31-BA16-46DE-AC72-F67A8BF9BADA}"/>
                </a:ext>
              </a:extLst>
            </p:cNvPr>
            <p:cNvSpPr>
              <a:spLocks noChangeAspect="1" noChangeArrowheads="1"/>
            </p:cNvSpPr>
            <p:nvPr/>
          </p:nvSpPr>
          <p:spPr bwMode="gray">
            <a:xfrm>
              <a:off x="1296" y="1824"/>
              <a:ext cx="432" cy="432"/>
            </a:xfrm>
            <a:prstGeom prst="diamond">
              <a:avLst/>
            </a:prstGeom>
            <a:solidFill>
              <a:srgbClr val="CC660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28" name="Text Box 7">
              <a:extLst>
                <a:ext uri="{FF2B5EF4-FFF2-40B4-BE49-F238E27FC236}">
                  <a16:creationId xmlns:a16="http://schemas.microsoft.com/office/drawing/2014/main" id="{BD9910E0-1953-4F65-B42F-511E71C0D3BF}"/>
                </a:ext>
              </a:extLst>
            </p:cNvPr>
            <p:cNvSpPr txBox="1">
              <a:spLocks noChangeAspect="1" noChangeArrowheads="1"/>
            </p:cNvSpPr>
            <p:nvPr/>
          </p:nvSpPr>
          <p:spPr bwMode="gray">
            <a:xfrm>
              <a:off x="1680" y="1934"/>
              <a:ext cx="2527" cy="243"/>
            </a:xfrm>
            <a:prstGeom prst="rect">
              <a:avLst/>
            </a:prstGeom>
            <a:solidFill>
              <a:srgbClr val="CC6600"/>
            </a:solidFill>
            <a:ln w="9525" algn="ctr">
              <a:noFill/>
              <a:miter lim="800000"/>
              <a:headEnd/>
              <a:tailEnd/>
            </a:ln>
          </p:spPr>
          <p:txBody>
            <a:bodyPr wrap="square">
              <a:spAutoFit/>
            </a:bodyPr>
            <a:lstStyle/>
            <a:p>
              <a:pPr algn="ctr" eaLnBrk="0" hangingPunct="0"/>
              <a:r>
                <a:rPr lang="en-US" altLang="zh-CN" sz="2400" b="1" dirty="0">
                  <a:solidFill>
                    <a:schemeClr val="bg1"/>
                  </a:solidFill>
                  <a:ea typeface="华文新魏" pitchFamily="2" charset="-122"/>
                </a:rPr>
                <a:t>Docker</a:t>
              </a:r>
              <a:r>
                <a:rPr lang="zh-CN" altLang="en-US" sz="2400" b="1" dirty="0">
                  <a:solidFill>
                    <a:schemeClr val="bg1"/>
                  </a:solidFill>
                  <a:ea typeface="华文新魏" pitchFamily="2" charset="-122"/>
                </a:rPr>
                <a:t>容器运行过程</a:t>
              </a:r>
            </a:p>
          </p:txBody>
        </p:sp>
        <p:sp>
          <p:nvSpPr>
            <p:cNvPr id="29" name="Text Box 8">
              <a:extLst>
                <a:ext uri="{FF2B5EF4-FFF2-40B4-BE49-F238E27FC236}">
                  <a16:creationId xmlns:a16="http://schemas.microsoft.com/office/drawing/2014/main" id="{B86A873D-21EA-40DA-93E6-46685396BD1F}"/>
                </a:ext>
              </a:extLst>
            </p:cNvPr>
            <p:cNvSpPr txBox="1">
              <a:spLocks noChangeAspect="1" noChangeArrowheads="1"/>
            </p:cNvSpPr>
            <p:nvPr/>
          </p:nvSpPr>
          <p:spPr bwMode="gray">
            <a:xfrm>
              <a:off x="1365" y="1911"/>
              <a:ext cx="280" cy="210"/>
            </a:xfrm>
            <a:prstGeom prst="rect">
              <a:avLst/>
            </a:prstGeom>
            <a:solidFill>
              <a:srgbClr val="CC6600"/>
            </a:solidFill>
            <a:ln w="9525" algn="ctr">
              <a:noFill/>
              <a:miter lim="800000"/>
              <a:headEnd/>
              <a:tailEnd/>
            </a:ln>
          </p:spPr>
          <p:txBody>
            <a:bodyPr wrap="none">
              <a:spAutoFit/>
            </a:bodyPr>
            <a:lstStyle/>
            <a:p>
              <a:pPr algn="ctr" eaLnBrk="0" hangingPunct="0"/>
              <a:r>
                <a:rPr lang="en-US" altLang="zh-CN" sz="2000" b="1" dirty="0">
                  <a:solidFill>
                    <a:schemeClr val="bg1"/>
                  </a:solidFill>
                  <a:ea typeface="仿宋_GB2312" pitchFamily="49" charset="-122"/>
                </a:rPr>
                <a:t>4.1</a:t>
              </a:r>
            </a:p>
          </p:txBody>
        </p:sp>
      </p:grpSp>
      <p:grpSp>
        <p:nvGrpSpPr>
          <p:cNvPr id="30" name="Group 9">
            <a:extLst>
              <a:ext uri="{FF2B5EF4-FFF2-40B4-BE49-F238E27FC236}">
                <a16:creationId xmlns:a16="http://schemas.microsoft.com/office/drawing/2014/main" id="{F0592EB5-A942-42D8-96A7-2DBCDC81E200}"/>
              </a:ext>
            </a:extLst>
          </p:cNvPr>
          <p:cNvGrpSpPr>
            <a:grpSpLocks noChangeAspect="1"/>
          </p:cNvGrpSpPr>
          <p:nvPr/>
        </p:nvGrpSpPr>
        <p:grpSpPr bwMode="auto">
          <a:xfrm>
            <a:off x="2682693" y="3594588"/>
            <a:ext cx="5668963" cy="822325"/>
            <a:chOff x="1296" y="1824"/>
            <a:chExt cx="2976" cy="432"/>
          </a:xfrm>
          <a:solidFill>
            <a:srgbClr val="FF0000"/>
          </a:solidFill>
        </p:grpSpPr>
        <p:sp>
          <p:nvSpPr>
            <p:cNvPr id="31" name="AutoShape 10">
              <a:extLst>
                <a:ext uri="{FF2B5EF4-FFF2-40B4-BE49-F238E27FC236}">
                  <a16:creationId xmlns:a16="http://schemas.microsoft.com/office/drawing/2014/main" id="{8A3AC1BC-DAA0-481B-B9A5-7776020E3120}"/>
                </a:ext>
              </a:extLst>
            </p:cNvPr>
            <p:cNvSpPr>
              <a:spLocks noChangeAspect="1" noChangeArrowheads="1"/>
            </p:cNvSpPr>
            <p:nvPr/>
          </p:nvSpPr>
          <p:spPr bwMode="gray">
            <a:xfrm>
              <a:off x="1536" y="1899"/>
              <a:ext cx="2736" cy="288"/>
            </a:xfrm>
            <a:prstGeom prst="roundRect">
              <a:avLst>
                <a:gd name="adj" fmla="val 16667"/>
              </a:avLst>
            </a:prstGeom>
            <a:grp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32" name="AutoShape 11">
              <a:extLst>
                <a:ext uri="{FF2B5EF4-FFF2-40B4-BE49-F238E27FC236}">
                  <a16:creationId xmlns:a16="http://schemas.microsoft.com/office/drawing/2014/main" id="{6851E2FE-7489-4FCE-8DA4-7D8CCF62CED5}"/>
                </a:ext>
              </a:extLst>
            </p:cNvPr>
            <p:cNvSpPr>
              <a:spLocks noChangeAspect="1" noChangeArrowheads="1"/>
            </p:cNvSpPr>
            <p:nvPr/>
          </p:nvSpPr>
          <p:spPr bwMode="gray">
            <a:xfrm>
              <a:off x="1296" y="1824"/>
              <a:ext cx="432" cy="432"/>
            </a:xfrm>
            <a:prstGeom prst="diamond">
              <a:avLst/>
            </a:prstGeom>
            <a:grp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33" name="Text Box 12">
              <a:extLst>
                <a:ext uri="{FF2B5EF4-FFF2-40B4-BE49-F238E27FC236}">
                  <a16:creationId xmlns:a16="http://schemas.microsoft.com/office/drawing/2014/main" id="{DD3E9511-2305-4D8F-85D0-1831371E6D66}"/>
                </a:ext>
              </a:extLst>
            </p:cNvPr>
            <p:cNvSpPr txBox="1">
              <a:spLocks noChangeAspect="1" noChangeArrowheads="1"/>
            </p:cNvSpPr>
            <p:nvPr/>
          </p:nvSpPr>
          <p:spPr bwMode="gray">
            <a:xfrm>
              <a:off x="1680" y="1934"/>
              <a:ext cx="2535" cy="243"/>
            </a:xfrm>
            <a:prstGeom prst="rect">
              <a:avLst/>
            </a:prstGeom>
            <a:grpFill/>
            <a:ln w="9525" algn="ctr">
              <a:noFill/>
              <a:miter lim="800000"/>
              <a:headEnd/>
              <a:tailEnd/>
            </a:ln>
          </p:spPr>
          <p:txBody>
            <a:bodyPr wrap="square">
              <a:spAutoFit/>
            </a:bodyPr>
            <a:lstStyle/>
            <a:p>
              <a:pPr algn="ctr" eaLnBrk="0" hangingPunct="0"/>
              <a:r>
                <a:rPr lang="en-US" altLang="zh-CN" sz="2400" b="1" dirty="0">
                  <a:solidFill>
                    <a:schemeClr val="bg1"/>
                  </a:solidFill>
                  <a:ea typeface="华文新魏" pitchFamily="2" charset="-122"/>
                </a:rPr>
                <a:t>Docker</a:t>
              </a:r>
              <a:r>
                <a:rPr lang="zh-CN" altLang="en-US" sz="2400" b="1" dirty="0">
                  <a:solidFill>
                    <a:schemeClr val="bg1"/>
                  </a:solidFill>
                  <a:ea typeface="华文新魏" pitchFamily="2" charset="-122"/>
                </a:rPr>
                <a:t>容器命令</a:t>
              </a:r>
            </a:p>
          </p:txBody>
        </p:sp>
        <p:sp>
          <p:nvSpPr>
            <p:cNvPr id="34" name="Text Box 13">
              <a:extLst>
                <a:ext uri="{FF2B5EF4-FFF2-40B4-BE49-F238E27FC236}">
                  <a16:creationId xmlns:a16="http://schemas.microsoft.com/office/drawing/2014/main" id="{0D9A6EF7-CCC4-4FDB-AB1F-FE16D71A16F6}"/>
                </a:ext>
              </a:extLst>
            </p:cNvPr>
            <p:cNvSpPr txBox="1">
              <a:spLocks noChangeAspect="1" noChangeArrowheads="1"/>
            </p:cNvSpPr>
            <p:nvPr/>
          </p:nvSpPr>
          <p:spPr bwMode="gray">
            <a:xfrm>
              <a:off x="1367" y="1911"/>
              <a:ext cx="280" cy="210"/>
            </a:xfrm>
            <a:prstGeom prst="rect">
              <a:avLst/>
            </a:prstGeom>
            <a:grpFill/>
            <a:ln w="9525" algn="ctr">
              <a:noFill/>
              <a:miter lim="800000"/>
              <a:headEnd/>
              <a:tailEnd/>
            </a:ln>
          </p:spPr>
          <p:txBody>
            <a:bodyPr wrap="none">
              <a:spAutoFit/>
            </a:bodyPr>
            <a:lstStyle/>
            <a:p>
              <a:pPr algn="ctr" eaLnBrk="0" hangingPunct="0"/>
              <a:r>
                <a:rPr lang="en-US" altLang="zh-CN" sz="2000" b="1" dirty="0">
                  <a:solidFill>
                    <a:schemeClr val="bg1"/>
                  </a:solidFill>
                  <a:ea typeface="仿宋_GB2312" pitchFamily="49" charset="-122"/>
                </a:rPr>
                <a:t>4.3</a:t>
              </a:r>
            </a:p>
          </p:txBody>
        </p:sp>
      </p:grpSp>
      <p:grpSp>
        <p:nvGrpSpPr>
          <p:cNvPr id="35" name="Group 19">
            <a:extLst>
              <a:ext uri="{FF2B5EF4-FFF2-40B4-BE49-F238E27FC236}">
                <a16:creationId xmlns:a16="http://schemas.microsoft.com/office/drawing/2014/main" id="{D49B1D21-E9DC-4E3B-A85D-37AC929CACC8}"/>
              </a:ext>
            </a:extLst>
          </p:cNvPr>
          <p:cNvGrpSpPr>
            <a:grpSpLocks noChangeAspect="1"/>
          </p:cNvGrpSpPr>
          <p:nvPr/>
        </p:nvGrpSpPr>
        <p:grpSpPr bwMode="auto">
          <a:xfrm>
            <a:off x="2658707" y="2590464"/>
            <a:ext cx="5668963" cy="822325"/>
            <a:chOff x="1296" y="1824"/>
            <a:chExt cx="2976" cy="432"/>
          </a:xfrm>
        </p:grpSpPr>
        <p:sp>
          <p:nvSpPr>
            <p:cNvPr id="36" name="AutoShape 20">
              <a:extLst>
                <a:ext uri="{FF2B5EF4-FFF2-40B4-BE49-F238E27FC236}">
                  <a16:creationId xmlns:a16="http://schemas.microsoft.com/office/drawing/2014/main" id="{F04D92F0-C489-4EA9-94C7-F743DCB2CF68}"/>
                </a:ext>
              </a:extLst>
            </p:cNvPr>
            <p:cNvSpPr>
              <a:spLocks noChangeAspect="1" noChangeArrowheads="1"/>
            </p:cNvSpPr>
            <p:nvPr/>
          </p:nvSpPr>
          <p:spPr bwMode="gray">
            <a:xfrm>
              <a:off x="1536" y="1899"/>
              <a:ext cx="2736" cy="288"/>
            </a:xfrm>
            <a:prstGeom prst="roundRect">
              <a:avLst>
                <a:gd name="adj" fmla="val 16667"/>
              </a:avLst>
            </a:prstGeom>
            <a:solidFill>
              <a:srgbClr val="009900"/>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37" name="AutoShape 21">
              <a:extLst>
                <a:ext uri="{FF2B5EF4-FFF2-40B4-BE49-F238E27FC236}">
                  <a16:creationId xmlns:a16="http://schemas.microsoft.com/office/drawing/2014/main" id="{89FA5AE0-F958-4E5D-B431-F1C99C6C337F}"/>
                </a:ext>
              </a:extLst>
            </p:cNvPr>
            <p:cNvSpPr>
              <a:spLocks noChangeAspect="1" noChangeArrowheads="1"/>
            </p:cNvSpPr>
            <p:nvPr/>
          </p:nvSpPr>
          <p:spPr bwMode="gray">
            <a:xfrm>
              <a:off x="1296" y="1824"/>
              <a:ext cx="432" cy="432"/>
            </a:xfrm>
            <a:prstGeom prst="diamond">
              <a:avLst/>
            </a:prstGeom>
            <a:solidFill>
              <a:srgbClr val="00990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38" name="Text Box 22">
              <a:extLst>
                <a:ext uri="{FF2B5EF4-FFF2-40B4-BE49-F238E27FC236}">
                  <a16:creationId xmlns:a16="http://schemas.microsoft.com/office/drawing/2014/main" id="{511CD885-5D43-4ED6-B508-77F39E2B5695}"/>
                </a:ext>
              </a:extLst>
            </p:cNvPr>
            <p:cNvSpPr txBox="1">
              <a:spLocks noChangeAspect="1" noChangeArrowheads="1"/>
            </p:cNvSpPr>
            <p:nvPr/>
          </p:nvSpPr>
          <p:spPr bwMode="gray">
            <a:xfrm>
              <a:off x="1680" y="1934"/>
              <a:ext cx="2527" cy="243"/>
            </a:xfrm>
            <a:prstGeom prst="rect">
              <a:avLst/>
            </a:prstGeom>
            <a:solidFill>
              <a:srgbClr val="009900"/>
            </a:solidFill>
            <a:ln w="9525" algn="ctr">
              <a:noFill/>
              <a:miter lim="800000"/>
              <a:headEnd/>
              <a:tailEnd/>
            </a:ln>
          </p:spPr>
          <p:txBody>
            <a:bodyPr wrap="square">
              <a:spAutoFit/>
            </a:bodyPr>
            <a:lstStyle/>
            <a:p>
              <a:pPr algn="ctr" eaLnBrk="0" hangingPunct="0"/>
              <a:r>
                <a:rPr lang="en-US" altLang="zh-CN" sz="2400" b="1" dirty="0">
                  <a:solidFill>
                    <a:schemeClr val="bg1"/>
                  </a:solidFill>
                  <a:ea typeface="华文新魏" pitchFamily="2" charset="-122"/>
                </a:rPr>
                <a:t>Docker</a:t>
              </a:r>
              <a:r>
                <a:rPr lang="zh-CN" altLang="en-US" sz="2400" b="1" dirty="0">
                  <a:solidFill>
                    <a:schemeClr val="bg1"/>
                  </a:solidFill>
                  <a:ea typeface="华文新魏" pitchFamily="2" charset="-122"/>
                </a:rPr>
                <a:t>容器原理</a:t>
              </a:r>
            </a:p>
          </p:txBody>
        </p:sp>
        <p:sp>
          <p:nvSpPr>
            <p:cNvPr id="39" name="Text Box 23">
              <a:extLst>
                <a:ext uri="{FF2B5EF4-FFF2-40B4-BE49-F238E27FC236}">
                  <a16:creationId xmlns:a16="http://schemas.microsoft.com/office/drawing/2014/main" id="{569D1053-8663-4EBA-AEB9-4B97266BAE14}"/>
                </a:ext>
              </a:extLst>
            </p:cNvPr>
            <p:cNvSpPr txBox="1">
              <a:spLocks noChangeAspect="1" noChangeArrowheads="1"/>
            </p:cNvSpPr>
            <p:nvPr/>
          </p:nvSpPr>
          <p:spPr bwMode="gray">
            <a:xfrm>
              <a:off x="1365" y="1911"/>
              <a:ext cx="280" cy="210"/>
            </a:xfrm>
            <a:prstGeom prst="rect">
              <a:avLst/>
            </a:prstGeom>
            <a:solidFill>
              <a:srgbClr val="009900"/>
            </a:solidFill>
            <a:ln w="9525" algn="ctr">
              <a:noFill/>
              <a:miter lim="800000"/>
              <a:headEnd/>
              <a:tailEnd/>
            </a:ln>
          </p:spPr>
          <p:txBody>
            <a:bodyPr wrap="none">
              <a:spAutoFit/>
            </a:bodyPr>
            <a:lstStyle/>
            <a:p>
              <a:pPr algn="ctr" eaLnBrk="0" hangingPunct="0"/>
              <a:r>
                <a:rPr lang="en-US" altLang="zh-CN" sz="2000" b="1" dirty="0">
                  <a:solidFill>
                    <a:schemeClr val="bg1"/>
                  </a:solidFill>
                  <a:ea typeface="仿宋_GB2312" pitchFamily="49" charset="-122"/>
                </a:rPr>
                <a:t>4.2</a:t>
              </a:r>
            </a:p>
          </p:txBody>
        </p:sp>
      </p:grpSp>
      <p:grpSp>
        <p:nvGrpSpPr>
          <p:cNvPr id="40" name="Group 9">
            <a:extLst>
              <a:ext uri="{FF2B5EF4-FFF2-40B4-BE49-F238E27FC236}">
                <a16:creationId xmlns:a16="http://schemas.microsoft.com/office/drawing/2014/main" id="{F0592EB5-A942-42D8-96A7-2DBCDC81E200}"/>
              </a:ext>
            </a:extLst>
          </p:cNvPr>
          <p:cNvGrpSpPr>
            <a:grpSpLocks noChangeAspect="1"/>
          </p:cNvGrpSpPr>
          <p:nvPr/>
        </p:nvGrpSpPr>
        <p:grpSpPr bwMode="auto">
          <a:xfrm>
            <a:off x="2682693" y="4627736"/>
            <a:ext cx="5668963" cy="822325"/>
            <a:chOff x="1296" y="1824"/>
            <a:chExt cx="2976" cy="432"/>
          </a:xfrm>
        </p:grpSpPr>
        <p:sp>
          <p:nvSpPr>
            <p:cNvPr id="41" name="AutoShape 10">
              <a:extLst>
                <a:ext uri="{FF2B5EF4-FFF2-40B4-BE49-F238E27FC236}">
                  <a16:creationId xmlns:a16="http://schemas.microsoft.com/office/drawing/2014/main" id="{8A3AC1BC-DAA0-481B-B9A5-7776020E3120}"/>
                </a:ext>
              </a:extLst>
            </p:cNvPr>
            <p:cNvSpPr>
              <a:spLocks noChangeAspect="1" noChangeArrowheads="1"/>
            </p:cNvSpPr>
            <p:nvPr/>
          </p:nvSpPr>
          <p:spPr bwMode="gray">
            <a:xfrm>
              <a:off x="1536" y="1899"/>
              <a:ext cx="2736" cy="288"/>
            </a:xfrm>
            <a:prstGeom prst="roundRect">
              <a:avLst>
                <a:gd name="adj" fmla="val 16667"/>
              </a:avLst>
            </a:prstGeom>
            <a:solidFill>
              <a:srgbClr val="0000CC"/>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42" name="AutoShape 11">
              <a:extLst>
                <a:ext uri="{FF2B5EF4-FFF2-40B4-BE49-F238E27FC236}">
                  <a16:creationId xmlns:a16="http://schemas.microsoft.com/office/drawing/2014/main" id="{6851E2FE-7489-4FCE-8DA4-7D8CCF62CED5}"/>
                </a:ext>
              </a:extLst>
            </p:cNvPr>
            <p:cNvSpPr>
              <a:spLocks noChangeAspect="1" noChangeArrowheads="1"/>
            </p:cNvSpPr>
            <p:nvPr/>
          </p:nvSpPr>
          <p:spPr bwMode="gray">
            <a:xfrm>
              <a:off x="1296" y="1824"/>
              <a:ext cx="432" cy="432"/>
            </a:xfrm>
            <a:prstGeom prst="diamond">
              <a:avLst/>
            </a:prstGeom>
            <a:solidFill>
              <a:srgbClr val="0000CC"/>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宋体" pitchFamily="2" charset="-122"/>
              </a:endParaRPr>
            </a:p>
          </p:txBody>
        </p:sp>
        <p:sp>
          <p:nvSpPr>
            <p:cNvPr id="43" name="Text Box 12">
              <a:extLst>
                <a:ext uri="{FF2B5EF4-FFF2-40B4-BE49-F238E27FC236}">
                  <a16:creationId xmlns:a16="http://schemas.microsoft.com/office/drawing/2014/main" id="{DD3E9511-2305-4D8F-85D0-1831371E6D66}"/>
                </a:ext>
              </a:extLst>
            </p:cNvPr>
            <p:cNvSpPr txBox="1">
              <a:spLocks noChangeAspect="1" noChangeArrowheads="1"/>
            </p:cNvSpPr>
            <p:nvPr/>
          </p:nvSpPr>
          <p:spPr bwMode="gray">
            <a:xfrm>
              <a:off x="1680" y="1934"/>
              <a:ext cx="2535" cy="243"/>
            </a:xfrm>
            <a:prstGeom prst="rect">
              <a:avLst/>
            </a:prstGeom>
            <a:solidFill>
              <a:srgbClr val="0000CC"/>
            </a:solidFill>
            <a:ln w="9525" algn="ctr">
              <a:noFill/>
              <a:miter lim="800000"/>
              <a:headEnd/>
              <a:tailEnd/>
            </a:ln>
          </p:spPr>
          <p:txBody>
            <a:bodyPr wrap="square">
              <a:spAutoFit/>
            </a:bodyPr>
            <a:lstStyle/>
            <a:p>
              <a:pPr algn="ctr" eaLnBrk="0" hangingPunct="0"/>
              <a:r>
                <a:rPr lang="en-US" altLang="zh-CN" sz="2400" b="1" dirty="0">
                  <a:solidFill>
                    <a:schemeClr val="bg1"/>
                  </a:solidFill>
                  <a:ea typeface="华文新魏" pitchFamily="2" charset="-122"/>
                </a:rPr>
                <a:t>Docker</a:t>
              </a:r>
              <a:r>
                <a:rPr lang="zh-CN" altLang="en-US" sz="2400" b="1" dirty="0">
                  <a:solidFill>
                    <a:schemeClr val="bg1"/>
                  </a:solidFill>
                  <a:ea typeface="华文新魏" pitchFamily="2" charset="-122"/>
                </a:rPr>
                <a:t>容器应用实例</a:t>
              </a:r>
            </a:p>
          </p:txBody>
        </p:sp>
        <p:sp>
          <p:nvSpPr>
            <p:cNvPr id="44" name="Text Box 13">
              <a:extLst>
                <a:ext uri="{FF2B5EF4-FFF2-40B4-BE49-F238E27FC236}">
                  <a16:creationId xmlns:a16="http://schemas.microsoft.com/office/drawing/2014/main" id="{0D9A6EF7-CCC4-4FDB-AB1F-FE16D71A16F6}"/>
                </a:ext>
              </a:extLst>
            </p:cNvPr>
            <p:cNvSpPr txBox="1">
              <a:spLocks noChangeAspect="1" noChangeArrowheads="1"/>
            </p:cNvSpPr>
            <p:nvPr/>
          </p:nvSpPr>
          <p:spPr bwMode="gray">
            <a:xfrm>
              <a:off x="1366" y="1911"/>
              <a:ext cx="280" cy="210"/>
            </a:xfrm>
            <a:prstGeom prst="rect">
              <a:avLst/>
            </a:prstGeom>
            <a:solidFill>
              <a:srgbClr val="0000CC"/>
            </a:solidFill>
            <a:ln w="9525" algn="ctr">
              <a:noFill/>
              <a:miter lim="800000"/>
              <a:headEnd/>
              <a:tailEnd/>
            </a:ln>
          </p:spPr>
          <p:txBody>
            <a:bodyPr wrap="none">
              <a:spAutoFit/>
            </a:bodyPr>
            <a:lstStyle/>
            <a:p>
              <a:pPr algn="ctr" eaLnBrk="0" hangingPunct="0"/>
              <a:r>
                <a:rPr lang="en-US" altLang="zh-CN" sz="2000" b="1" dirty="0">
                  <a:solidFill>
                    <a:schemeClr val="bg1"/>
                  </a:solidFill>
                  <a:ea typeface="仿宋_GB2312" pitchFamily="49" charset="-122"/>
                </a:rPr>
                <a:t>4.4</a:t>
              </a:r>
            </a:p>
          </p:txBody>
        </p:sp>
      </p:grpSp>
    </p:spTree>
    <p:extLst>
      <p:ext uri="{BB962C8B-B14F-4D97-AF65-F5344CB8AC3E}">
        <p14:creationId xmlns:p14="http://schemas.microsoft.com/office/powerpoint/2010/main" val="3737505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54A142-C810-47DE-9C76-085D17920325}"/>
              </a:ext>
            </a:extLst>
          </p:cNvPr>
          <p:cNvSpPr>
            <a:spLocks noGrp="1"/>
          </p:cNvSpPr>
          <p:nvPr>
            <p:ph type="sldNum" sz="quarter" idx="12"/>
          </p:nvPr>
        </p:nvSpPr>
        <p:spPr/>
        <p:txBody>
          <a:bodyPr/>
          <a:lstStyle/>
          <a:p>
            <a:fld id="{0C913308-F349-4B6D-A68A-DD1791B4A57B}" type="slidenum">
              <a:rPr lang="zh-CN" altLang="en-US" smtClean="0"/>
              <a:pPr/>
              <a:t>4</a:t>
            </a:fld>
            <a:endParaRPr lang="zh-CN" altLang="en-US" dirty="0"/>
          </a:p>
        </p:txBody>
      </p:sp>
      <p:sp>
        <p:nvSpPr>
          <p:cNvPr id="7" name="文本框 6">
            <a:extLst>
              <a:ext uri="{FF2B5EF4-FFF2-40B4-BE49-F238E27FC236}">
                <a16:creationId xmlns:a16="http://schemas.microsoft.com/office/drawing/2014/main" id="{36937BC1-620B-4D6E-9283-CE736B50FC3E}"/>
              </a:ext>
            </a:extLst>
          </p:cNvPr>
          <p:cNvSpPr txBox="1"/>
          <p:nvPr/>
        </p:nvSpPr>
        <p:spPr>
          <a:xfrm>
            <a:off x="1610706" y="1265071"/>
            <a:ext cx="9466475" cy="1785104"/>
          </a:xfrm>
          <a:prstGeom prst="rect">
            <a:avLst/>
          </a:prstGeom>
          <a:noFill/>
        </p:spPr>
        <p:txBody>
          <a:bodyPr wrap="square">
            <a:spAutoFit/>
          </a:bodyPr>
          <a:lstStyle/>
          <a:p>
            <a:pPr marL="342900" indent="-342900">
              <a:buClr>
                <a:srgbClr val="FF0000"/>
              </a:buClr>
              <a:buFont typeface="Wingdings" panose="05000000000000000000" pitchFamily="2" charset="2"/>
              <a:buChar char="p"/>
            </a:pPr>
            <a:r>
              <a:rPr lang="zh-CN" altLang="en-US" sz="2200" b="1" dirty="0">
                <a:solidFill>
                  <a:srgbClr val="FF0000"/>
                </a:solidFill>
                <a:latin typeface="宋体" panose="02010600030101010101" pitchFamily="2" charset="-122"/>
                <a:ea typeface="宋体" panose="02010600030101010101" pitchFamily="2" charset="-122"/>
              </a:rPr>
              <a:t>容器（</a:t>
            </a:r>
            <a:r>
              <a:rPr lang="en-US" altLang="zh-CN" sz="2200" b="1" dirty="0">
                <a:solidFill>
                  <a:srgbClr val="FF0000"/>
                </a:solidFill>
                <a:latin typeface="宋体" panose="02010600030101010101" pitchFamily="2" charset="-122"/>
                <a:ea typeface="宋体" panose="02010600030101010101" pitchFamily="2" charset="-122"/>
              </a:rPr>
              <a:t>Container</a:t>
            </a:r>
            <a:r>
              <a:rPr lang="zh-CN" altLang="en-US" sz="2200" b="1" dirty="0">
                <a:solidFill>
                  <a:srgbClr val="FF0000"/>
                </a:solidFill>
                <a:latin typeface="宋体" panose="02010600030101010101" pitchFamily="2" charset="-122"/>
                <a:ea typeface="宋体" panose="02010600030101010101" pitchFamily="2" charset="-122"/>
              </a:rPr>
              <a:t>）</a:t>
            </a:r>
            <a:endParaRPr lang="en-US" altLang="zh-CN" sz="2200" b="1" dirty="0">
              <a:solidFill>
                <a:srgbClr val="FF0000"/>
              </a:solidFill>
              <a:latin typeface="宋体" panose="02010600030101010101" pitchFamily="2" charset="-122"/>
              <a:ea typeface="宋体" panose="02010600030101010101" pitchFamily="2" charset="-122"/>
            </a:endParaRPr>
          </a:p>
          <a:p>
            <a:pPr marL="342900" indent="-342900">
              <a:buClr>
                <a:srgbClr val="FF0000"/>
              </a:buClr>
              <a:buFont typeface="Wingdings" panose="05000000000000000000" pitchFamily="2" charset="2"/>
              <a:buChar char="l"/>
            </a:pPr>
            <a:r>
              <a:rPr lang="zh-CN" altLang="en-US" sz="2200" b="1" dirty="0">
                <a:latin typeface="宋体" panose="02010600030101010101" pitchFamily="2" charset="-122"/>
                <a:ea typeface="宋体" panose="02010600030101010101" pitchFamily="2" charset="-122"/>
              </a:rPr>
              <a:t>容器是基于镜像创建的</a:t>
            </a:r>
            <a:r>
              <a:rPr lang="zh-CN" altLang="en-US" sz="2200" b="1" dirty="0">
                <a:solidFill>
                  <a:srgbClr val="FF0000"/>
                </a:solidFill>
                <a:latin typeface="宋体" panose="02010600030101010101" pitchFamily="2" charset="-122"/>
                <a:ea typeface="宋体" panose="02010600030101010101" pitchFamily="2" charset="-122"/>
              </a:rPr>
              <a:t>运行</a:t>
            </a:r>
            <a:r>
              <a:rPr lang="zh-CN" altLang="en-US" sz="2200" b="1" dirty="0">
                <a:latin typeface="宋体" panose="02010600030101010101" pitchFamily="2" charset="-122"/>
                <a:ea typeface="宋体" panose="02010600030101010101" pitchFamily="2" charset="-122"/>
              </a:rPr>
              <a:t>实例，包含运行某一特定程序所需要的</a:t>
            </a:r>
            <a:r>
              <a:rPr lang="en-US" altLang="zh-CN" sz="2200" b="1" dirty="0">
                <a:latin typeface="宋体" panose="02010600030101010101" pitchFamily="2" charset="-122"/>
                <a:ea typeface="宋体" panose="02010600030101010101" pitchFamily="2" charset="-122"/>
              </a:rPr>
              <a:t>OS</a:t>
            </a:r>
            <a:r>
              <a:rPr lang="zh-CN" altLang="en-US" sz="2200" b="1" dirty="0">
                <a:latin typeface="宋体" panose="02010600030101010101" pitchFamily="2" charset="-122"/>
                <a:ea typeface="宋体" panose="02010600030101010101" pitchFamily="2" charset="-122"/>
              </a:rPr>
              <a:t>、软件、配置文件和数据，是一个独立的沙盒</a:t>
            </a:r>
            <a:endParaRPr lang="en-US" altLang="zh-CN" sz="2200" b="1" dirty="0">
              <a:latin typeface="宋体" panose="02010600030101010101" pitchFamily="2" charset="-122"/>
              <a:ea typeface="宋体" panose="02010600030101010101" pitchFamily="2" charset="-122"/>
            </a:endParaRPr>
          </a:p>
          <a:p>
            <a:pPr marL="342900" indent="-342900">
              <a:buClr>
                <a:srgbClr val="FF0000"/>
              </a:buClr>
              <a:buFont typeface="Wingdings" panose="05000000000000000000" pitchFamily="2" charset="2"/>
              <a:buChar char="l"/>
            </a:pPr>
            <a:r>
              <a:rPr lang="zh-CN" altLang="en-US" sz="2200" b="1" dirty="0">
                <a:latin typeface="宋体" panose="02010600030101010101" pitchFamily="2" charset="-122"/>
                <a:ea typeface="宋体" panose="02010600030101010101" pitchFamily="2" charset="-122"/>
              </a:rPr>
              <a:t>容器运行时，是以镜像为基础层，在其上创建一个当前容器的存储层容器</a:t>
            </a:r>
            <a:r>
              <a:rPr lang="zh-CN" altLang="en-US" sz="2200" b="1" dirty="0">
                <a:solidFill>
                  <a:srgbClr val="FF0000"/>
                </a:solidFill>
                <a:latin typeface="宋体" panose="02010600030101010101" pitchFamily="2" charset="-122"/>
                <a:ea typeface="宋体" panose="02010600030101010101" pitchFamily="2" charset="-122"/>
              </a:rPr>
              <a:t>最上面一层</a:t>
            </a:r>
            <a:r>
              <a:rPr lang="zh-CN" altLang="en-US" sz="2200" b="1" dirty="0">
                <a:latin typeface="宋体" panose="02010600030101010101" pitchFamily="2" charset="-122"/>
                <a:ea typeface="宋体" panose="02010600030101010101" pitchFamily="2" charset="-122"/>
              </a:rPr>
              <a:t>是</a:t>
            </a:r>
            <a:r>
              <a:rPr lang="zh-CN" altLang="en-US" sz="2200" b="1" dirty="0">
                <a:solidFill>
                  <a:srgbClr val="FF0000"/>
                </a:solidFill>
                <a:latin typeface="宋体" panose="02010600030101010101" pitchFamily="2" charset="-122"/>
                <a:ea typeface="宋体" panose="02010600030101010101" pitchFamily="2" charset="-122"/>
              </a:rPr>
              <a:t>可读可写</a:t>
            </a:r>
            <a:r>
              <a:rPr lang="zh-CN" altLang="en-US" sz="2200" b="1" dirty="0">
                <a:latin typeface="宋体" panose="02010600030101010101" pitchFamily="2" charset="-122"/>
                <a:ea typeface="宋体" panose="02010600030101010101" pitchFamily="2" charset="-122"/>
              </a:rPr>
              <a:t>的。容器</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镜像</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读写层。</a:t>
            </a:r>
            <a:endParaRPr lang="en-US" altLang="zh-CN" sz="2200" b="1" dirty="0">
              <a:latin typeface="宋体" panose="02010600030101010101" pitchFamily="2" charset="-122"/>
              <a:ea typeface="宋体" panose="02010600030101010101" pitchFamily="2" charset="-122"/>
            </a:endParaRPr>
          </a:p>
        </p:txBody>
      </p:sp>
      <p:pic>
        <p:nvPicPr>
          <p:cNvPr id="12" name="图片 11">
            <a:extLst>
              <a:ext uri="{FF2B5EF4-FFF2-40B4-BE49-F238E27FC236}">
                <a16:creationId xmlns:a16="http://schemas.microsoft.com/office/drawing/2014/main" id="{40CF5FAA-C54B-4C1E-9454-098372210620}"/>
              </a:ext>
            </a:extLst>
          </p:cNvPr>
          <p:cNvPicPr>
            <a:picLocks noChangeAspect="1"/>
          </p:cNvPicPr>
          <p:nvPr/>
        </p:nvPicPr>
        <p:blipFill>
          <a:blip r:embed="rId2"/>
          <a:stretch>
            <a:fillRect/>
          </a:stretch>
        </p:blipFill>
        <p:spPr>
          <a:xfrm>
            <a:off x="6976935" y="3234413"/>
            <a:ext cx="4745980" cy="1632861"/>
          </a:xfrm>
          <a:prstGeom prst="rect">
            <a:avLst/>
          </a:prstGeom>
        </p:spPr>
      </p:pic>
      <p:pic>
        <p:nvPicPr>
          <p:cNvPr id="6" name="Picture 2" descr="dockerimage3.png">
            <a:extLst>
              <a:ext uri="{FF2B5EF4-FFF2-40B4-BE49-F238E27FC236}">
                <a16:creationId xmlns:a16="http://schemas.microsoft.com/office/drawing/2014/main" id="{34470A31-67E8-4CE4-B448-72274936C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3050175"/>
            <a:ext cx="4947382" cy="343751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7C631774-3935-4701-B5B9-F829C8C2146B}"/>
              </a:ext>
            </a:extLst>
          </p:cNvPr>
          <p:cNvSpPr txBox="1"/>
          <p:nvPr/>
        </p:nvSpPr>
        <p:spPr>
          <a:xfrm>
            <a:off x="1727463" y="654319"/>
            <a:ext cx="6094428" cy="584775"/>
          </a:xfrm>
          <a:prstGeom prst="rect">
            <a:avLst/>
          </a:prstGeom>
          <a:noFill/>
        </p:spPr>
        <p:txBody>
          <a:bodyPr wrap="square">
            <a:spAutoFit/>
          </a:bodyPr>
          <a:lstStyle/>
          <a:p>
            <a:r>
              <a:rPr lang="zh-CN" altLang="en-US" sz="3200" b="1" dirty="0">
                <a:solidFill>
                  <a:srgbClr val="FF0000"/>
                </a:solidFill>
              </a:rPr>
              <a:t>复习回顾</a:t>
            </a:r>
          </a:p>
        </p:txBody>
      </p:sp>
    </p:spTree>
    <p:extLst>
      <p:ext uri="{BB962C8B-B14F-4D97-AF65-F5344CB8AC3E}">
        <p14:creationId xmlns:p14="http://schemas.microsoft.com/office/powerpoint/2010/main" val="232930247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54A142-C810-47DE-9C76-085D17920325}"/>
              </a:ext>
            </a:extLst>
          </p:cNvPr>
          <p:cNvSpPr>
            <a:spLocks noGrp="1"/>
          </p:cNvSpPr>
          <p:nvPr>
            <p:ph type="sldNum" sz="quarter" idx="12"/>
          </p:nvPr>
        </p:nvSpPr>
        <p:spPr/>
        <p:txBody>
          <a:bodyPr/>
          <a:lstStyle/>
          <a:p>
            <a:fld id="{0C913308-F349-4B6D-A68A-DD1791B4A57B}" type="slidenum">
              <a:rPr lang="zh-CN" altLang="en-US" smtClean="0"/>
              <a:pPr/>
              <a:t>5</a:t>
            </a:fld>
            <a:endParaRPr lang="zh-CN" altLang="en-US" dirty="0"/>
          </a:p>
        </p:txBody>
      </p:sp>
      <p:pic>
        <p:nvPicPr>
          <p:cNvPr id="6" name="Picture 2" descr="https://images2017.cnblogs.com/blog/894443/201801/894443-20180111094745972-598800445.png">
            <a:extLst>
              <a:ext uri="{FF2B5EF4-FFF2-40B4-BE49-F238E27FC236}">
                <a16:creationId xmlns:a16="http://schemas.microsoft.com/office/drawing/2014/main" id="{22CD5F1C-4C19-43AA-9FB6-F0CB763DD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883" y="1622156"/>
            <a:ext cx="8715375" cy="458152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50F71DE0-C037-4462-BE40-8029976F3FAC}"/>
              </a:ext>
            </a:extLst>
          </p:cNvPr>
          <p:cNvSpPr/>
          <p:nvPr/>
        </p:nvSpPr>
        <p:spPr>
          <a:xfrm>
            <a:off x="8829440" y="5538671"/>
            <a:ext cx="2607637" cy="646331"/>
          </a:xfrm>
          <a:prstGeom prst="rect">
            <a:avLst/>
          </a:prstGeom>
        </p:spPr>
        <p:txBody>
          <a:bodyPr wrap="none">
            <a:spAutoFit/>
          </a:bodyPr>
          <a:lstStyle/>
          <a:p>
            <a:r>
              <a:rPr lang="zh-CN" altLang="en-US" dirty="0">
                <a:hlinkClick r:id="rId3"/>
              </a:rPr>
              <a:t>https://www.docker.com/</a:t>
            </a:r>
            <a:endParaRPr lang="en-US" altLang="zh-CN" dirty="0"/>
          </a:p>
          <a:p>
            <a:endParaRPr lang="zh-CN" altLang="en-US" dirty="0"/>
          </a:p>
        </p:txBody>
      </p:sp>
      <p:sp>
        <p:nvSpPr>
          <p:cNvPr id="7" name="文本框 6">
            <a:extLst>
              <a:ext uri="{FF2B5EF4-FFF2-40B4-BE49-F238E27FC236}">
                <a16:creationId xmlns:a16="http://schemas.microsoft.com/office/drawing/2014/main" id="{7C631774-3935-4701-B5B9-F829C8C2146B}"/>
              </a:ext>
            </a:extLst>
          </p:cNvPr>
          <p:cNvSpPr txBox="1"/>
          <p:nvPr/>
        </p:nvSpPr>
        <p:spPr>
          <a:xfrm>
            <a:off x="1727463" y="654319"/>
            <a:ext cx="6094428" cy="584775"/>
          </a:xfrm>
          <a:prstGeom prst="rect">
            <a:avLst/>
          </a:prstGeom>
          <a:noFill/>
        </p:spPr>
        <p:txBody>
          <a:bodyPr wrap="square">
            <a:spAutoFit/>
          </a:bodyPr>
          <a:lstStyle/>
          <a:p>
            <a:r>
              <a:rPr lang="zh-CN" altLang="en-US" sz="3200" b="1" dirty="0">
                <a:solidFill>
                  <a:srgbClr val="FF0000"/>
                </a:solidFill>
              </a:rPr>
              <a:t>复习回顾</a:t>
            </a:r>
          </a:p>
        </p:txBody>
      </p:sp>
    </p:spTree>
    <p:extLst>
      <p:ext uri="{BB962C8B-B14F-4D97-AF65-F5344CB8AC3E}">
        <p14:creationId xmlns:p14="http://schemas.microsoft.com/office/powerpoint/2010/main" val="248730176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5892019-DF6D-4B91-B617-D0465008DE43}"/>
              </a:ext>
            </a:extLst>
          </p:cNvPr>
          <p:cNvSpPr>
            <a:spLocks noGrp="1"/>
          </p:cNvSpPr>
          <p:nvPr>
            <p:ph type="sldNum" sz="quarter" idx="12"/>
          </p:nvPr>
        </p:nvSpPr>
        <p:spPr/>
        <p:txBody>
          <a:bodyPr/>
          <a:lstStyle/>
          <a:p>
            <a:fld id="{0C913308-F349-4B6D-A68A-DD1791B4A57B}" type="slidenum">
              <a:rPr lang="zh-CN" altLang="en-US" smtClean="0"/>
              <a:pPr/>
              <a:t>6</a:t>
            </a:fld>
            <a:endParaRPr lang="zh-CN" altLang="en-US" dirty="0"/>
          </a:p>
        </p:txBody>
      </p:sp>
      <p:sp>
        <p:nvSpPr>
          <p:cNvPr id="5" name="文本框 4">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Docker</a:t>
            </a:r>
            <a:r>
              <a:rPr lang="zh-CN" altLang="en-US" sz="3200" b="1" dirty="0">
                <a:solidFill>
                  <a:srgbClr val="FF0000"/>
                </a:solidFill>
              </a:rPr>
              <a:t>镜像制作</a:t>
            </a:r>
          </a:p>
        </p:txBody>
      </p:sp>
      <p:sp>
        <p:nvSpPr>
          <p:cNvPr id="6" name="object 5">
            <a:extLst>
              <a:ext uri="{FF2B5EF4-FFF2-40B4-BE49-F238E27FC236}">
                <a16:creationId xmlns:a16="http://schemas.microsoft.com/office/drawing/2014/main" id="{509C61E8-9FA5-4AAD-97BC-882BC0872545}"/>
              </a:ext>
            </a:extLst>
          </p:cNvPr>
          <p:cNvSpPr txBox="1"/>
          <p:nvPr/>
        </p:nvSpPr>
        <p:spPr>
          <a:xfrm>
            <a:off x="1582594" y="1387082"/>
            <a:ext cx="9105725" cy="1538883"/>
          </a:xfrm>
          <a:prstGeom prst="rect">
            <a:avLst/>
          </a:prstGeom>
        </p:spPr>
        <p:txBody>
          <a:bodyPr vert="horz" wrap="square" lIns="0" tIns="0" rIns="0" bIns="0" rtlCol="0">
            <a:spAutoFit/>
          </a:bodyPr>
          <a:lstStyle/>
          <a:p>
            <a:pPr marL="298450" indent="-285750" algn="just">
              <a:lnSpc>
                <a:spcPct val="100000"/>
              </a:lnSpc>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cs typeface="微软雅黑"/>
              </a:rPr>
              <a:t>启动创建容器</a:t>
            </a:r>
            <a:r>
              <a:rPr lang="en-US" altLang="zh-CN" sz="2000" b="1" dirty="0" err="1">
                <a:latin typeface="宋体" panose="02010600030101010101" pitchFamily="2" charset="-122"/>
                <a:ea typeface="宋体" panose="02010600030101010101" pitchFamily="2" charset="-122"/>
                <a:cs typeface="微软雅黑"/>
              </a:rPr>
              <a:t>docker</a:t>
            </a:r>
            <a:r>
              <a:rPr lang="en-US" altLang="zh-CN" sz="2000" b="1" dirty="0">
                <a:latin typeface="宋体" panose="02010600030101010101" pitchFamily="2" charset="-122"/>
                <a:ea typeface="宋体" panose="02010600030101010101" pitchFamily="2" charset="-122"/>
                <a:cs typeface="微软雅黑"/>
              </a:rPr>
              <a:t> run centos</a:t>
            </a:r>
          </a:p>
          <a:p>
            <a:pPr marL="298450" indent="-285750" algn="just">
              <a:lnSpc>
                <a:spcPct val="100000"/>
              </a:lnSpc>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cs typeface="微软雅黑"/>
              </a:rPr>
              <a:t>修改容器层内容</a:t>
            </a:r>
            <a:endParaRPr lang="en-US" altLang="zh-CN" sz="2000" b="1" dirty="0">
              <a:latin typeface="宋体" panose="02010600030101010101" pitchFamily="2" charset="-122"/>
              <a:ea typeface="宋体" panose="02010600030101010101" pitchFamily="2" charset="-122"/>
              <a:cs typeface="微软雅黑"/>
            </a:endParaRPr>
          </a:p>
          <a:p>
            <a:pPr marL="298450" indent="-285750" algn="just">
              <a:lnSpc>
                <a:spcPct val="100000"/>
              </a:lnSpc>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cs typeface="微软雅黑"/>
              </a:rPr>
              <a:t>容器转为镜像 </a:t>
            </a:r>
            <a:r>
              <a:rPr lang="en-US" altLang="zh-CN" sz="2000" b="1" dirty="0">
                <a:latin typeface="宋体" panose="02010600030101010101" pitchFamily="2" charset="-122"/>
                <a:ea typeface="宋体" panose="02010600030101010101" pitchFamily="2" charset="-122"/>
                <a:cs typeface="微软雅黑"/>
              </a:rPr>
              <a:t>docker commit </a:t>
            </a:r>
            <a:r>
              <a:rPr lang="zh-CN" altLang="en-US" sz="2000" b="1" dirty="0">
                <a:latin typeface="宋体" panose="02010600030101010101" pitchFamily="2" charset="-122"/>
                <a:ea typeface="宋体" panose="02010600030101010101" pitchFamily="2" charset="-122"/>
                <a:cs typeface="微软雅黑"/>
              </a:rPr>
              <a:t>容器</a:t>
            </a:r>
            <a:r>
              <a:rPr lang="en-US" altLang="zh-CN" sz="2000" b="1" dirty="0">
                <a:latin typeface="宋体" panose="02010600030101010101" pitchFamily="2" charset="-122"/>
                <a:ea typeface="宋体" panose="02010600030101010101" pitchFamily="2" charset="-122"/>
                <a:cs typeface="微软雅黑"/>
              </a:rPr>
              <a:t>id </a:t>
            </a:r>
            <a:r>
              <a:rPr lang="zh-CN" altLang="en-US" sz="2000" b="1" dirty="0">
                <a:latin typeface="宋体" panose="02010600030101010101" pitchFamily="2" charset="-122"/>
                <a:ea typeface="宋体" panose="02010600030101010101" pitchFamily="2" charset="-122"/>
                <a:cs typeface="微软雅黑"/>
              </a:rPr>
              <a:t>镜像名称</a:t>
            </a:r>
            <a:r>
              <a:rPr lang="en-US" altLang="zh-CN" sz="2000" b="1" dirty="0">
                <a:latin typeface="宋体" panose="02010600030101010101" pitchFamily="2" charset="-122"/>
                <a:ea typeface="宋体" panose="02010600030101010101" pitchFamily="2" charset="-122"/>
                <a:cs typeface="微软雅黑"/>
              </a:rPr>
              <a:t>:</a:t>
            </a:r>
            <a:r>
              <a:rPr lang="zh-CN" altLang="en-US" sz="2000" b="1" dirty="0">
                <a:latin typeface="宋体" panose="02010600030101010101" pitchFamily="2" charset="-122"/>
                <a:ea typeface="宋体" panose="02010600030101010101" pitchFamily="2" charset="-122"/>
                <a:cs typeface="微软雅黑"/>
              </a:rPr>
              <a:t>版本号</a:t>
            </a:r>
          </a:p>
          <a:p>
            <a:pPr marL="298450" indent="-285750" algn="just">
              <a:lnSpc>
                <a:spcPct val="100000"/>
              </a:lnSpc>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cs typeface="微软雅黑"/>
              </a:rPr>
              <a:t>镜像压缩 </a:t>
            </a:r>
            <a:r>
              <a:rPr lang="en-US" altLang="zh-CN" sz="2000" b="1" dirty="0" err="1">
                <a:latin typeface="宋体" panose="02010600030101010101" pitchFamily="2" charset="-122"/>
                <a:ea typeface="宋体" panose="02010600030101010101" pitchFamily="2" charset="-122"/>
                <a:cs typeface="微软雅黑"/>
              </a:rPr>
              <a:t>docker</a:t>
            </a:r>
            <a:r>
              <a:rPr lang="en-US" altLang="zh-CN" sz="2000" b="1" dirty="0">
                <a:latin typeface="宋体" panose="02010600030101010101" pitchFamily="2" charset="-122"/>
                <a:ea typeface="宋体" panose="02010600030101010101" pitchFamily="2" charset="-122"/>
                <a:cs typeface="微软雅黑"/>
              </a:rPr>
              <a:t> save -o </a:t>
            </a:r>
            <a:r>
              <a:rPr lang="zh-CN" altLang="en-US" sz="2000" b="1" dirty="0">
                <a:latin typeface="宋体" panose="02010600030101010101" pitchFamily="2" charset="-122"/>
                <a:ea typeface="宋体" panose="02010600030101010101" pitchFamily="2" charset="-122"/>
                <a:cs typeface="微软雅黑"/>
              </a:rPr>
              <a:t>压缩文件名称 镜像名称</a:t>
            </a:r>
            <a:r>
              <a:rPr lang="en-US" altLang="zh-CN" sz="2000" b="1" dirty="0">
                <a:latin typeface="宋体" panose="02010600030101010101" pitchFamily="2" charset="-122"/>
                <a:ea typeface="宋体" panose="02010600030101010101" pitchFamily="2" charset="-122"/>
                <a:cs typeface="微软雅黑"/>
              </a:rPr>
              <a:t>:</a:t>
            </a:r>
            <a:r>
              <a:rPr lang="zh-CN" altLang="en-US" sz="2000" b="1" dirty="0">
                <a:latin typeface="宋体" panose="02010600030101010101" pitchFamily="2" charset="-122"/>
                <a:ea typeface="宋体" panose="02010600030101010101" pitchFamily="2" charset="-122"/>
                <a:cs typeface="微软雅黑"/>
              </a:rPr>
              <a:t>版本号</a:t>
            </a:r>
          </a:p>
          <a:p>
            <a:pPr marL="298450" indent="-285750" algn="just">
              <a:lnSpc>
                <a:spcPct val="100000"/>
              </a:lnSpc>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cs typeface="微软雅黑"/>
              </a:rPr>
              <a:t>镜像压缩文件解压成镜像 </a:t>
            </a:r>
            <a:r>
              <a:rPr lang="en-US" altLang="zh-CN" sz="2000" b="1" dirty="0">
                <a:latin typeface="宋体" panose="02010600030101010101" pitchFamily="2" charset="-122"/>
                <a:ea typeface="宋体" panose="02010600030101010101" pitchFamily="2" charset="-122"/>
                <a:cs typeface="微软雅黑"/>
              </a:rPr>
              <a:t>docker load -</a:t>
            </a:r>
            <a:r>
              <a:rPr lang="en-US" altLang="zh-CN" sz="2000" b="1" dirty="0" err="1">
                <a:latin typeface="宋体" panose="02010600030101010101" pitchFamily="2" charset="-122"/>
                <a:ea typeface="宋体" panose="02010600030101010101" pitchFamily="2" charset="-122"/>
                <a:cs typeface="微软雅黑"/>
              </a:rPr>
              <a:t>i</a:t>
            </a:r>
            <a:r>
              <a:rPr lang="en-US" altLang="zh-CN" sz="2000" b="1" dirty="0">
                <a:latin typeface="宋体" panose="02010600030101010101" pitchFamily="2" charset="-122"/>
                <a:ea typeface="宋体" panose="02010600030101010101" pitchFamily="2" charset="-122"/>
                <a:cs typeface="微软雅黑"/>
              </a:rPr>
              <a:t> </a:t>
            </a:r>
            <a:r>
              <a:rPr lang="zh-CN" altLang="en-US" sz="2000" b="1" dirty="0">
                <a:latin typeface="宋体" panose="02010600030101010101" pitchFamily="2" charset="-122"/>
                <a:ea typeface="宋体" panose="02010600030101010101" pitchFamily="2" charset="-122"/>
                <a:cs typeface="微软雅黑"/>
              </a:rPr>
              <a:t>压缩文件名称</a:t>
            </a:r>
            <a:endParaRPr lang="en-US" altLang="zh-CN" sz="2000" b="1" dirty="0">
              <a:latin typeface="宋体" panose="02010600030101010101" pitchFamily="2" charset="-122"/>
              <a:ea typeface="宋体" panose="02010600030101010101" pitchFamily="2" charset="-122"/>
              <a:cs typeface="微软雅黑"/>
            </a:endParaRPr>
          </a:p>
        </p:txBody>
      </p:sp>
      <p:pic>
        <p:nvPicPr>
          <p:cNvPr id="4" name="图片 3">
            <a:extLst>
              <a:ext uri="{FF2B5EF4-FFF2-40B4-BE49-F238E27FC236}">
                <a16:creationId xmlns:a16="http://schemas.microsoft.com/office/drawing/2014/main" id="{B51A817D-E1E9-46AA-AFE8-515E6E4DADD5}"/>
              </a:ext>
            </a:extLst>
          </p:cNvPr>
          <p:cNvPicPr>
            <a:picLocks noChangeAspect="1"/>
          </p:cNvPicPr>
          <p:nvPr/>
        </p:nvPicPr>
        <p:blipFill>
          <a:blip r:embed="rId2"/>
          <a:stretch>
            <a:fillRect/>
          </a:stretch>
        </p:blipFill>
        <p:spPr>
          <a:xfrm>
            <a:off x="3456431" y="3073953"/>
            <a:ext cx="4059937" cy="3456585"/>
          </a:xfrm>
          <a:prstGeom prst="rect">
            <a:avLst/>
          </a:prstGeom>
        </p:spPr>
      </p:pic>
    </p:spTree>
    <p:extLst>
      <p:ext uri="{BB962C8B-B14F-4D97-AF65-F5344CB8AC3E}">
        <p14:creationId xmlns:p14="http://schemas.microsoft.com/office/powerpoint/2010/main" val="380414733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8A471B-33C1-4661-9F47-DDF9355DAA80}"/>
              </a:ext>
            </a:extLst>
          </p:cNvPr>
          <p:cNvSpPr>
            <a:spLocks noGrp="1"/>
          </p:cNvSpPr>
          <p:nvPr>
            <p:ph type="sldNum" sz="quarter" idx="12"/>
          </p:nvPr>
        </p:nvSpPr>
        <p:spPr>
          <a:xfrm>
            <a:off x="9221746" y="6269211"/>
            <a:ext cx="2134235" cy="365760"/>
          </a:xfrm>
        </p:spPr>
        <p:txBody>
          <a:bodyPr/>
          <a:lstStyle/>
          <a:p>
            <a:pPr>
              <a:lnSpc>
                <a:spcPct val="150000"/>
              </a:lnSpc>
            </a:pPr>
            <a:fld id="{0C913308-F349-4B6D-A68A-DD1791B4A57B}" type="slidenum">
              <a:rPr lang="zh-CN" altLang="en-US" smtClean="0"/>
              <a:pPr>
                <a:lnSpc>
                  <a:spcPct val="150000"/>
                </a:lnSpc>
              </a:pPr>
              <a:t>7</a:t>
            </a:fld>
            <a:endParaRPr lang="zh-CN" altLang="en-US" dirty="0"/>
          </a:p>
        </p:txBody>
      </p:sp>
      <p:sp>
        <p:nvSpPr>
          <p:cNvPr id="8" name="文本框 7">
            <a:extLst>
              <a:ext uri="{FF2B5EF4-FFF2-40B4-BE49-F238E27FC236}">
                <a16:creationId xmlns:a16="http://schemas.microsoft.com/office/drawing/2014/main" id="{769E4778-DE18-460B-A18E-F05E77FD4F8D}"/>
              </a:ext>
            </a:extLst>
          </p:cNvPr>
          <p:cNvSpPr txBox="1"/>
          <p:nvPr/>
        </p:nvSpPr>
        <p:spPr>
          <a:xfrm>
            <a:off x="1523180" y="1639508"/>
            <a:ext cx="8311484" cy="2677656"/>
          </a:xfrm>
          <a:prstGeom prst="rect">
            <a:avLst/>
          </a:prstGeom>
          <a:noFill/>
        </p:spPr>
        <p:txBody>
          <a:bodyPr wrap="square">
            <a:spAutoFit/>
          </a:bodyPr>
          <a:lstStyle/>
          <a:p>
            <a:pPr marL="342900" indent="-342900">
              <a:buFont typeface="Wingdings" panose="05000000000000000000" pitchFamily="2" charset="2"/>
              <a:buChar char="p"/>
            </a:pPr>
            <a:r>
              <a:rPr lang="en-US" altLang="zh-CN" sz="2400" b="1" dirty="0">
                <a:solidFill>
                  <a:srgbClr val="FF0000"/>
                </a:solidFill>
              </a:rPr>
              <a:t>Dockerfile</a:t>
            </a:r>
            <a:r>
              <a:rPr lang="zh-CN" altLang="en-US" sz="2400" b="1" dirty="0"/>
              <a:t>是用来构建</a:t>
            </a:r>
            <a:r>
              <a:rPr lang="en-US" altLang="zh-CN" sz="2400" b="1" dirty="0"/>
              <a:t>Docker</a:t>
            </a:r>
            <a:r>
              <a:rPr lang="zh-CN" altLang="en-US" sz="2400" b="1" dirty="0"/>
              <a:t>镜像的文件，是由一系列命令和参数构成的脚本 </a:t>
            </a:r>
            <a:r>
              <a:rPr lang="en-US" altLang="zh-CN" sz="2400" b="1" dirty="0"/>
              <a:t>(</a:t>
            </a:r>
            <a:r>
              <a:rPr lang="zh-CN" altLang="en-US" sz="2400" b="1" dirty="0"/>
              <a:t>一份自动化的</a:t>
            </a:r>
            <a:r>
              <a:rPr lang="en-US" altLang="zh-CN" sz="2400" b="1" dirty="0"/>
              <a:t>Linux</a:t>
            </a:r>
            <a:r>
              <a:rPr lang="zh-CN" altLang="en-US" sz="2400" b="1" dirty="0"/>
              <a:t>命令集</a:t>
            </a:r>
            <a:r>
              <a:rPr lang="en-US" altLang="zh-CN" sz="2400" b="1" dirty="0"/>
              <a:t>)</a:t>
            </a:r>
          </a:p>
          <a:p>
            <a:pPr marL="342900" indent="-342900">
              <a:buFont typeface="Wingdings" panose="05000000000000000000" pitchFamily="2" charset="2"/>
              <a:buChar char="p"/>
            </a:pPr>
            <a:r>
              <a:rPr lang="zh-CN" altLang="en-US" sz="2400" b="1" dirty="0">
                <a:solidFill>
                  <a:srgbClr val="FF0000"/>
                </a:solidFill>
              </a:rPr>
              <a:t>构建步骤：</a:t>
            </a:r>
          </a:p>
          <a:p>
            <a:pPr marL="800100" lvl="1" indent="-342900">
              <a:buFont typeface="Wingdings" panose="05000000000000000000" pitchFamily="2" charset="2"/>
              <a:buChar char="l"/>
            </a:pPr>
            <a:r>
              <a:rPr lang="en-US" altLang="zh-CN" sz="2400" b="1" dirty="0"/>
              <a:t>1</a:t>
            </a:r>
            <a:r>
              <a:rPr lang="zh-CN" altLang="en-US" sz="2400" b="1" dirty="0"/>
              <a:t>、编写</a:t>
            </a:r>
            <a:r>
              <a:rPr lang="en-US" altLang="zh-CN" sz="2400" b="1" dirty="0" err="1"/>
              <a:t>DockerFile</a:t>
            </a:r>
            <a:r>
              <a:rPr lang="zh-CN" altLang="en-US" sz="2400" b="1" dirty="0"/>
              <a:t>文件</a:t>
            </a:r>
          </a:p>
          <a:p>
            <a:pPr marL="800100" lvl="1" indent="-342900">
              <a:buFont typeface="Wingdings" panose="05000000000000000000" pitchFamily="2" charset="2"/>
              <a:buChar char="l"/>
            </a:pPr>
            <a:r>
              <a:rPr lang="en-US" altLang="zh-CN" sz="2400" b="1" dirty="0"/>
              <a:t>2</a:t>
            </a:r>
            <a:r>
              <a:rPr lang="zh-CN" altLang="en-US" sz="2400" b="1" dirty="0"/>
              <a:t>、</a:t>
            </a:r>
            <a:r>
              <a:rPr lang="en-US" altLang="zh-CN" sz="2400" b="1" dirty="0"/>
              <a:t>docker build </a:t>
            </a:r>
            <a:r>
              <a:rPr lang="zh-CN" altLang="en-US" sz="2400" b="1" dirty="0"/>
              <a:t>构建镜像</a:t>
            </a:r>
          </a:p>
          <a:p>
            <a:pPr marL="342900" indent="-342900">
              <a:buFont typeface="Wingdings" panose="05000000000000000000" pitchFamily="2" charset="2"/>
              <a:buChar char="p"/>
            </a:pPr>
            <a:endParaRPr lang="en-US" altLang="zh-CN" sz="2400" b="1" dirty="0"/>
          </a:p>
          <a:p>
            <a:pPr marL="342900" indent="-342900">
              <a:buFont typeface="Wingdings" panose="05000000000000000000" pitchFamily="2" charset="2"/>
              <a:buChar char="p"/>
            </a:pPr>
            <a:endParaRPr lang="zh-CN" altLang="en-US" sz="2400" b="1" dirty="0"/>
          </a:p>
        </p:txBody>
      </p:sp>
      <p:pic>
        <p:nvPicPr>
          <p:cNvPr id="5124" name="Picture 4">
            <a:extLst>
              <a:ext uri="{FF2B5EF4-FFF2-40B4-BE49-F238E27FC236}">
                <a16:creationId xmlns:a16="http://schemas.microsoft.com/office/drawing/2014/main" id="{443A81A6-606F-4B22-A140-686326ECB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764" y="3817134"/>
            <a:ext cx="8132315" cy="199398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D4B90655-6E5E-466C-AE22-87B944F2E054}"/>
              </a:ext>
            </a:extLst>
          </p:cNvPr>
          <p:cNvPicPr>
            <a:picLocks noChangeAspect="1"/>
          </p:cNvPicPr>
          <p:nvPr/>
        </p:nvPicPr>
        <p:blipFill>
          <a:blip r:embed="rId3"/>
          <a:stretch>
            <a:fillRect/>
          </a:stretch>
        </p:blipFill>
        <p:spPr>
          <a:xfrm>
            <a:off x="9608940" y="43945"/>
            <a:ext cx="2119759" cy="1821142"/>
          </a:xfrm>
          <a:prstGeom prst="rect">
            <a:avLst/>
          </a:prstGeom>
        </p:spPr>
      </p:pic>
      <p:sp>
        <p:nvSpPr>
          <p:cNvPr id="7" name="文本框 6">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Docker</a:t>
            </a:r>
            <a:r>
              <a:rPr lang="zh-CN" altLang="en-US" sz="3200" b="1" dirty="0">
                <a:solidFill>
                  <a:srgbClr val="FF0000"/>
                </a:solidFill>
              </a:rPr>
              <a:t>镜像制作</a:t>
            </a:r>
          </a:p>
        </p:txBody>
      </p:sp>
    </p:spTree>
    <p:extLst>
      <p:ext uri="{BB962C8B-B14F-4D97-AF65-F5344CB8AC3E}">
        <p14:creationId xmlns:p14="http://schemas.microsoft.com/office/powerpoint/2010/main" val="37631454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5AF0DD-DADE-473E-BE7D-A8B5AACE6F7D}"/>
              </a:ext>
            </a:extLst>
          </p:cNvPr>
          <p:cNvSpPr>
            <a:spLocks noGrp="1"/>
          </p:cNvSpPr>
          <p:nvPr>
            <p:ph type="sldNum" sz="quarter" idx="12"/>
          </p:nvPr>
        </p:nvSpPr>
        <p:spPr/>
        <p:txBody>
          <a:bodyPr/>
          <a:lstStyle/>
          <a:p>
            <a:fld id="{0C913308-F349-4B6D-A68A-DD1791B4A57B}" type="slidenum">
              <a:rPr lang="zh-CN" altLang="en-US" smtClean="0"/>
              <a:pPr/>
              <a:t>8</a:t>
            </a:fld>
            <a:endParaRPr lang="zh-CN" altLang="en-US" dirty="0"/>
          </a:p>
        </p:txBody>
      </p:sp>
      <p:pic>
        <p:nvPicPr>
          <p:cNvPr id="7" name="图片 6">
            <a:extLst>
              <a:ext uri="{FF2B5EF4-FFF2-40B4-BE49-F238E27FC236}">
                <a16:creationId xmlns:a16="http://schemas.microsoft.com/office/drawing/2014/main" id="{2AA78696-986A-4671-AD09-81D7B3536D35}"/>
              </a:ext>
            </a:extLst>
          </p:cNvPr>
          <p:cNvPicPr>
            <a:picLocks noChangeAspect="1"/>
          </p:cNvPicPr>
          <p:nvPr/>
        </p:nvPicPr>
        <p:blipFill>
          <a:blip r:embed="rId2"/>
          <a:stretch>
            <a:fillRect/>
          </a:stretch>
        </p:blipFill>
        <p:spPr>
          <a:xfrm>
            <a:off x="487627" y="2007254"/>
            <a:ext cx="11216745" cy="3187316"/>
          </a:xfrm>
          <a:prstGeom prst="rect">
            <a:avLst/>
          </a:prstGeom>
        </p:spPr>
      </p:pic>
      <p:pic>
        <p:nvPicPr>
          <p:cNvPr id="10" name="图片 9">
            <a:extLst>
              <a:ext uri="{FF2B5EF4-FFF2-40B4-BE49-F238E27FC236}">
                <a16:creationId xmlns:a16="http://schemas.microsoft.com/office/drawing/2014/main" id="{2EB06B72-DF6E-47C2-ACAD-0C4B69E6C56D}"/>
              </a:ext>
            </a:extLst>
          </p:cNvPr>
          <p:cNvPicPr>
            <a:picLocks noChangeAspect="1"/>
          </p:cNvPicPr>
          <p:nvPr/>
        </p:nvPicPr>
        <p:blipFill>
          <a:blip r:embed="rId3"/>
          <a:stretch>
            <a:fillRect/>
          </a:stretch>
        </p:blipFill>
        <p:spPr>
          <a:xfrm>
            <a:off x="212021" y="4495401"/>
            <a:ext cx="2119759" cy="1821142"/>
          </a:xfrm>
          <a:prstGeom prst="rect">
            <a:avLst/>
          </a:prstGeom>
        </p:spPr>
      </p:pic>
      <p:sp>
        <p:nvSpPr>
          <p:cNvPr id="6" name="文本框 5">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Docker</a:t>
            </a:r>
            <a:r>
              <a:rPr lang="zh-CN" altLang="en-US" sz="3200" b="1" dirty="0">
                <a:solidFill>
                  <a:srgbClr val="FF0000"/>
                </a:solidFill>
              </a:rPr>
              <a:t>镜像制作</a:t>
            </a:r>
          </a:p>
        </p:txBody>
      </p:sp>
    </p:spTree>
    <p:extLst>
      <p:ext uri="{BB962C8B-B14F-4D97-AF65-F5344CB8AC3E}">
        <p14:creationId xmlns:p14="http://schemas.microsoft.com/office/powerpoint/2010/main" val="3962539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5892019-DF6D-4B91-B617-D0465008DE43}"/>
              </a:ext>
            </a:extLst>
          </p:cNvPr>
          <p:cNvSpPr>
            <a:spLocks noGrp="1"/>
          </p:cNvSpPr>
          <p:nvPr>
            <p:ph type="sldNum" sz="quarter" idx="12"/>
          </p:nvPr>
        </p:nvSpPr>
        <p:spPr/>
        <p:txBody>
          <a:bodyPr/>
          <a:lstStyle/>
          <a:p>
            <a:fld id="{0C913308-F349-4B6D-A68A-DD1791B4A57B}" type="slidenum">
              <a:rPr lang="zh-CN" altLang="en-US" smtClean="0"/>
              <a:pPr/>
              <a:t>9</a:t>
            </a:fld>
            <a:endParaRPr lang="zh-CN" altLang="en-US" dirty="0"/>
          </a:p>
        </p:txBody>
      </p:sp>
      <p:sp>
        <p:nvSpPr>
          <p:cNvPr id="5" name="文本框 4">
            <a:extLst>
              <a:ext uri="{FF2B5EF4-FFF2-40B4-BE49-F238E27FC236}">
                <a16:creationId xmlns:a16="http://schemas.microsoft.com/office/drawing/2014/main" id="{4C657EB3-666B-4359-9135-5AAEE3A54AEC}"/>
              </a:ext>
            </a:extLst>
          </p:cNvPr>
          <p:cNvSpPr txBox="1"/>
          <p:nvPr/>
        </p:nvSpPr>
        <p:spPr>
          <a:xfrm>
            <a:off x="1727463" y="654319"/>
            <a:ext cx="6094428" cy="584775"/>
          </a:xfrm>
          <a:prstGeom prst="rect">
            <a:avLst/>
          </a:prstGeom>
          <a:noFill/>
        </p:spPr>
        <p:txBody>
          <a:bodyPr wrap="square">
            <a:spAutoFit/>
          </a:bodyPr>
          <a:lstStyle/>
          <a:p>
            <a:r>
              <a:rPr lang="en-US" altLang="zh-CN" sz="3200" b="1" dirty="0">
                <a:solidFill>
                  <a:srgbClr val="FF0000"/>
                </a:solidFill>
              </a:rPr>
              <a:t>4.1 Docker</a:t>
            </a:r>
            <a:r>
              <a:rPr lang="zh-CN" altLang="en-US" sz="3200" b="1" dirty="0">
                <a:solidFill>
                  <a:srgbClr val="FF0000"/>
                </a:solidFill>
              </a:rPr>
              <a:t>容器运行过程</a:t>
            </a:r>
          </a:p>
        </p:txBody>
      </p:sp>
      <p:sp>
        <p:nvSpPr>
          <p:cNvPr id="6" name="object 5">
            <a:extLst>
              <a:ext uri="{FF2B5EF4-FFF2-40B4-BE49-F238E27FC236}">
                <a16:creationId xmlns:a16="http://schemas.microsoft.com/office/drawing/2014/main" id="{509C61E8-9FA5-4AAD-97BC-882BC0872545}"/>
              </a:ext>
            </a:extLst>
          </p:cNvPr>
          <p:cNvSpPr txBox="1"/>
          <p:nvPr/>
        </p:nvSpPr>
        <p:spPr>
          <a:xfrm>
            <a:off x="1461621" y="1662662"/>
            <a:ext cx="8844288" cy="754053"/>
          </a:xfrm>
          <a:prstGeom prst="rect">
            <a:avLst/>
          </a:prstGeom>
        </p:spPr>
        <p:txBody>
          <a:bodyPr vert="horz" wrap="square" lIns="0" tIns="0" rIns="0" bIns="0" rtlCol="0">
            <a:spAutoFit/>
          </a:bodyPr>
          <a:lstStyle/>
          <a:p>
            <a:pPr marL="355600" indent="-342900" algn="just">
              <a:lnSpc>
                <a:spcPct val="100000"/>
              </a:lnSpc>
              <a:spcAft>
                <a:spcPts val="600"/>
              </a:spcAft>
              <a:buFont typeface="Wingdings" panose="05000000000000000000" pitchFamily="2" charset="2"/>
              <a:buChar char="p"/>
            </a:pPr>
            <a:r>
              <a:rPr lang="en-US" altLang="zh-CN" sz="2400" b="1" dirty="0">
                <a:solidFill>
                  <a:srgbClr val="FF0000"/>
                </a:solidFill>
              </a:rPr>
              <a:t>Docker</a:t>
            </a:r>
            <a:r>
              <a:rPr lang="zh-CN" altLang="en-US" sz="2400" b="1" spc="20" dirty="0">
                <a:solidFill>
                  <a:srgbClr val="FF0000"/>
                </a:solidFill>
                <a:latin typeface="宋体" panose="02010600030101010101" pitchFamily="2" charset="-122"/>
                <a:ea typeface="宋体" panose="02010600030101010101" pitchFamily="2" charset="-122"/>
                <a:cs typeface="微软雅黑"/>
              </a:rPr>
              <a:t>镜像</a:t>
            </a:r>
            <a:endParaRPr lang="en-US" altLang="zh-CN" sz="2400" b="1" spc="20" dirty="0">
              <a:solidFill>
                <a:srgbClr val="FF0000"/>
              </a:solidFill>
              <a:latin typeface="宋体" panose="02010600030101010101" pitchFamily="2" charset="-122"/>
              <a:ea typeface="宋体" panose="02010600030101010101" pitchFamily="2" charset="-122"/>
              <a:cs typeface="微软雅黑"/>
            </a:endParaRPr>
          </a:p>
          <a:p>
            <a:pPr marL="12700" algn="just">
              <a:lnSpc>
                <a:spcPct val="100000"/>
              </a:lnSpc>
              <a:spcAft>
                <a:spcPts val="600"/>
              </a:spcAft>
            </a:pPr>
            <a:r>
              <a:rPr lang="en-US" altLang="zh-CN" sz="2000" b="1" dirty="0">
                <a:latin typeface="宋体" panose="02010600030101010101" pitchFamily="2" charset="-122"/>
                <a:ea typeface="宋体" panose="02010600030101010101" pitchFamily="2" charset="-122"/>
              </a:rPr>
              <a:t>   </a:t>
            </a:r>
            <a:r>
              <a:rPr lang="en-US" altLang="zh-CN" sz="2000" b="1" dirty="0" err="1">
                <a:latin typeface="宋体" panose="02010600030101010101" pitchFamily="2" charset="-122"/>
                <a:ea typeface="宋体" panose="02010600030101010101" pitchFamily="2" charset="-122"/>
              </a:rPr>
              <a:t>docker</a:t>
            </a:r>
            <a:r>
              <a:rPr lang="zh-CN" altLang="en-US" sz="2000" b="1" dirty="0">
                <a:latin typeface="宋体" panose="02010600030101010101" pitchFamily="2" charset="-122"/>
                <a:ea typeface="宋体" panose="02010600030101010101" pitchFamily="2" charset="-122"/>
              </a:rPr>
              <a:t>的镜像实际上由一层一层的镜像层组成</a:t>
            </a:r>
            <a:endParaRPr lang="en-US" altLang="zh-CN" sz="2000" b="1"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2500D28F-D7F9-4BE6-A9B5-D2FA408458A0}"/>
              </a:ext>
            </a:extLst>
          </p:cNvPr>
          <p:cNvPicPr>
            <a:picLocks noChangeAspect="1"/>
          </p:cNvPicPr>
          <p:nvPr/>
        </p:nvPicPr>
        <p:blipFill>
          <a:blip r:embed="rId2"/>
          <a:stretch>
            <a:fillRect/>
          </a:stretch>
        </p:blipFill>
        <p:spPr>
          <a:xfrm>
            <a:off x="1571392" y="2980164"/>
            <a:ext cx="7270023" cy="2429898"/>
          </a:xfrm>
          <a:prstGeom prst="rect">
            <a:avLst/>
          </a:prstGeom>
        </p:spPr>
      </p:pic>
    </p:spTree>
    <p:extLst>
      <p:ext uri="{BB962C8B-B14F-4D97-AF65-F5344CB8AC3E}">
        <p14:creationId xmlns:p14="http://schemas.microsoft.com/office/powerpoint/2010/main" val="1645718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15417</TotalTime>
  <Words>1447</Words>
  <Application>Microsoft Office PowerPoint</Application>
  <PresentationFormat>宽屏</PresentationFormat>
  <Paragraphs>213</Paragraphs>
  <Slides>38</Slides>
  <Notes>4</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38</vt:i4>
      </vt:variant>
    </vt:vector>
  </HeadingPairs>
  <TitlesOfParts>
    <vt:vector size="55" baseType="lpstr">
      <vt:lpstr>-apple-system</vt:lpstr>
      <vt:lpstr>PingFang SC</vt:lpstr>
      <vt:lpstr>等线</vt:lpstr>
      <vt:lpstr>等线 Light</vt:lpstr>
      <vt:lpstr>仿宋_GB2312</vt:lpstr>
      <vt:lpstr>黑体</vt:lpstr>
      <vt:lpstr>华文新魏</vt:lpstr>
      <vt:lpstr>楷体</vt:lpstr>
      <vt:lpstr>宋体</vt:lpstr>
      <vt:lpstr>微软雅黑</vt:lpstr>
      <vt:lpstr>Arial</vt:lpstr>
      <vt:lpstr>Broadway</vt:lpstr>
      <vt:lpstr>Calibri</vt:lpstr>
      <vt:lpstr>Times New Roman</vt:lpstr>
      <vt:lpstr>Wingdings</vt:lpstr>
      <vt:lpstr>Office 主题​​</vt:lpstr>
      <vt:lpstr>Office 主题</vt:lpstr>
      <vt:lpstr>云平台开发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 jack</dc:creator>
  <cp:lastModifiedBy>happyboy</cp:lastModifiedBy>
  <cp:revision>324</cp:revision>
  <dcterms:created xsi:type="dcterms:W3CDTF">2021-08-01T00:41:46Z</dcterms:created>
  <dcterms:modified xsi:type="dcterms:W3CDTF">2023-09-03T23:02:09Z</dcterms:modified>
</cp:coreProperties>
</file>